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4" r:id="rId3"/>
    <p:sldId id="311" r:id="rId4"/>
    <p:sldId id="312" r:id="rId5"/>
    <p:sldId id="313" r:id="rId6"/>
    <p:sldId id="305" r:id="rId7"/>
    <p:sldId id="259" r:id="rId8"/>
    <p:sldId id="306" r:id="rId9"/>
    <p:sldId id="261" r:id="rId10"/>
    <p:sldId id="309" r:id="rId11"/>
    <p:sldId id="307" r:id="rId12"/>
    <p:sldId id="308" r:id="rId13"/>
    <p:sldId id="310" r:id="rId14"/>
    <p:sldId id="314" r:id="rId15"/>
    <p:sldId id="315" r:id="rId16"/>
    <p:sldId id="316" r:id="rId17"/>
    <p:sldId id="317" r:id="rId18"/>
    <p:sldId id="318" r:id="rId19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8" d="100"/>
          <a:sy n="68" d="100"/>
        </p:scale>
        <p:origin x="5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2B7525F-8310-EC94-7FE3-8F9959A7A9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A277894C-86C3-E6D9-CF66-BB27C8B66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0D478F8-4997-71E1-E2C0-53FF59E76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5EF0DE-A7A2-D67D-5CD1-01E38888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7AB5FDD-8823-A4EA-3610-2479DBF7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019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8F17CFF-9C7C-F0A6-CF4C-FB3D0D504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DD8F035-7944-1BEA-BEDD-AE3DB0C75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7A5BD42-90B5-176F-8FD7-22AE0E6B7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EC395DF-7A10-845E-48E5-F79696739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59C7F75-3CE9-6258-F221-4AED710F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005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9022EE4E-0425-2C81-264D-0CCC5E1BD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90D9439C-47BF-54E5-DE96-C68B4C00AB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8114E8-00B3-F1D1-5CF1-D9D4ACEC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6C5E992-9D49-6923-F58D-CE5E550AD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3E43B0D-AB21-8752-02EF-00C51528F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3590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FA8EEA1-B565-BFD9-BDDA-EA57406F1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E400E48-385F-7D24-C82A-2871C2CF7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BFFE3564-8EB2-2E00-B524-7AB3668D2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2D23A35-3D97-6239-777E-254D6C660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5F0D0DD-DF34-777B-80F0-41C3D1C0D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5556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0DC49B-DF65-37AD-C805-C74D33531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DB066A5-445E-A45A-6138-8A0324416A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CF80E0D-78DF-E501-5132-59C570B34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B7FD847-1235-FE86-0846-E076A731D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7A661ED-84F8-9626-58CC-302911CE1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2118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7CCE118-CA8C-4922-6241-538D3AF92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793D5B4-DC57-B05D-B936-356D56DB24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1E8EE31D-064F-AA56-2702-46C19E8259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2E8CE8E-6547-EEA0-340E-5CDB2D6C80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17D089C-75E0-C42F-5A6C-2AE99060D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2A856A14-BEEF-2D14-BFCF-0E5979296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5582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0E85394-E7F2-E1AB-80A9-4A3178C20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B0A9ECB-3203-CEBC-7430-08B272B61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BE83C214-51B0-FB23-C80F-15E87710E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9B2D46F-01F1-6069-1236-1FCE1C002D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72E219D1-413B-B796-EA3E-B7F2D0D200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C0BD3521-FE41-C54E-D5E1-C5D4110CD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FD171A09-7B3A-204B-F69B-B5C74B7C0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D4A06EAF-AE21-246F-184C-EAADF65F6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9873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6D89E43-1B4A-7903-7739-4656270A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714523E-6479-F2E4-CCB2-C0605B6AE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4CC87D72-0EE4-BAB4-53DE-FEB0C2ED3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0B8C57-D293-B4C0-C6A5-59753EBBF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133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DB42686-8A3C-AA09-2FB9-AF0F3FC2B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61C2667E-77B5-1756-0929-6AD0E66DF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E0FE1437-3214-D6C5-6426-68D1981AF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1694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07A822-4444-8D53-658C-4DAA9E9B8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83F3C82-8DC2-F020-3A91-3D3DC6D21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494265C-95D1-ED0A-1EAC-6A6FC5953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FAD5043-0E58-EEBA-17C6-0A4019253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D5042BA3-AEA3-4670-B054-30B27FBC3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4BB83AD-B0A0-EA2A-DB3F-F4A60D9F4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1986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221358-3851-740D-B944-8BAC255A8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DE4623A2-F36D-D14F-9431-8C1913166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9CEAE47-B872-2529-FCFD-5048AD6DF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7E1810E1-FC4A-242C-1CD0-5AB5B7EC2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67E3FD43-7FA4-328F-4838-637027849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CDB94AD-1220-7BB4-BECE-E69717AA9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492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3C1CBC5-CE86-9EBF-CF2C-2B415587F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2C2D738E-4065-9A0B-2297-7EE70AE1DA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92717E9-A53E-79D6-3D9C-DA3C99AA96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219B7-BE09-496B-806A-9DD8AD9CEF62}" type="datetimeFigureOut">
              <a:rPr lang="sl-SI" smtClean="0"/>
              <a:t>25. 11. 2023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40F491E-E892-7269-79CF-392322C8B1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5D7AE38-ED30-0862-C0D9-6F60FD8DC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EDE14-0220-446F-9831-6BFF7476F3A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487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Šolske knjižnice na poti v umestitev v šolski sistem</a:t>
            </a:r>
            <a:br>
              <a:rPr lang="sl-SI" dirty="0"/>
            </a:br>
            <a:r>
              <a:rPr lang="sl-SI" sz="2200" dirty="0"/>
              <a:t>Vesna Čopič</a:t>
            </a:r>
            <a:endParaRPr lang="en-GB" sz="22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/>
              <a:t>»Izzivi v šolskih knjižnicah« </a:t>
            </a:r>
            <a:endParaRPr lang="en-GB" dirty="0" smtClean="0"/>
          </a:p>
          <a:p>
            <a:r>
              <a:rPr lang="sl-SI" dirty="0" smtClean="0"/>
              <a:t>Ljubljana</a:t>
            </a:r>
            <a:r>
              <a:rPr lang="sl-SI" dirty="0"/>
              <a:t>, sobota, 25. november 2023</a:t>
            </a:r>
          </a:p>
          <a:p>
            <a:r>
              <a:rPr lang="sl-SI" dirty="0"/>
              <a:t>Mestna knjižnica Ljubljana</a:t>
            </a:r>
            <a:endParaRPr lang="en-GB" dirty="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FCA5A21A-F112-F4E6-BE56-A5D806FDD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42" y="175789"/>
            <a:ext cx="5832648" cy="3426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901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050E71C-F094-F61C-C943-10ADCD32B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ZOFVI in financiranje knjižničnega gradiva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5FA3924-7336-8BB7-5C1E-DD1ECF868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Področni pravilniki o merilih in metodologiji za vrednotenje materialnih stroškov ne omenjajo med stroški posebej knjižničnega gradiva, ki je tako vključeno med učila, njegova nabava pa je prepuščena volji ravnateljev.  </a:t>
            </a:r>
          </a:p>
        </p:txBody>
      </p:sp>
    </p:spTree>
    <p:extLst>
      <p:ext uri="{BB962C8B-B14F-4D97-AF65-F5344CB8AC3E}">
        <p14:creationId xmlns:p14="http://schemas.microsoft.com/office/powerpoint/2010/main" val="3156484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D9D47E2-4987-6270-6BA3-63535A519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Pravilnik o pogojih za delovanje šolskih knjižnic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74C3B4A-86E9-321B-DDA2-62B307467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ustrezen obseg in izbor strokovno urejenega knjižničnega gradiva,</a:t>
            </a:r>
          </a:p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ustrezno usposobljene strokovne delavce,</a:t>
            </a:r>
          </a:p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ustrezen prostor,</a:t>
            </a:r>
          </a:p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ustrezno opremo,</a:t>
            </a:r>
          </a:p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ustrezno organizacijo knjižnične dejavnosti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</a:t>
            </a:r>
          </a:p>
          <a:p>
            <a:pPr marL="0" indent="0" algn="just">
              <a:buNone/>
            </a:pP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       </a:t>
            </a:r>
            <a:r>
              <a:rPr lang="sl-SI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usposobljenost za vključitev v nacionalni vzajemni bibliografski sistem.</a:t>
            </a:r>
          </a:p>
          <a:p>
            <a:pPr indent="0" algn="just">
              <a:spcBef>
                <a:spcPts val="1200"/>
              </a:spcBef>
              <a:buNone/>
            </a:pPr>
            <a:endParaRPr lang="sl-SI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indent="0" algn="just">
              <a:spcBef>
                <a:spcPts val="1200"/>
              </a:spcBef>
              <a:buNone/>
            </a:pPr>
            <a:r>
              <a:rPr lang="sl-SI" sz="1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Pogoj iz druge alineje prejšnjega odstavka urejajo predpisi s področja vzgoje in izobraževanja.</a:t>
            </a:r>
          </a:p>
          <a:p>
            <a:pPr indent="0" algn="just">
              <a:spcBef>
                <a:spcPts val="1200"/>
              </a:spcBef>
              <a:buNone/>
            </a:pPr>
            <a:endParaRPr lang="sl-SI" sz="18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514363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F4CD52-8D32-CF3B-BD06-6E4FADB39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3272" y="365125"/>
            <a:ext cx="10320528" cy="2469515"/>
          </a:xfrm>
        </p:spPr>
        <p:txBody>
          <a:bodyPr>
            <a:normAutofit fontScale="90000"/>
          </a:bodyPr>
          <a:lstStyle/>
          <a:p>
            <a:pPr algn="ctr"/>
            <a:r>
              <a:rPr lang="sl-SI" dirty="0"/>
              <a:t/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dirty="0"/>
              <a:t>Računsko sodišče RS</a:t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dirty="0"/>
              <a:t>Revizijsko poročilo </a:t>
            </a:r>
            <a:r>
              <a:rPr lang="pl-PL" b="0" i="0" dirty="0">
                <a:solidFill>
                  <a:srgbClr val="235364"/>
                </a:solidFill>
                <a:effectLst/>
                <a:latin typeface="tisa"/>
              </a:rPr>
              <a:t>Bralna pismenost otrok v Republiki Sloveniji (2020)</a:t>
            </a:r>
            <a:br>
              <a:rPr lang="pl-PL" b="0" i="0" dirty="0">
                <a:solidFill>
                  <a:srgbClr val="235364"/>
                </a:solidFill>
                <a:effectLst/>
                <a:latin typeface="tisa"/>
              </a:rPr>
            </a:br>
            <a:r>
              <a:rPr lang="sl-SI" dirty="0"/>
              <a:t>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16F6447-66C0-E110-342F-06FE530C36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53513"/>
            <a:ext cx="10710672" cy="3223450"/>
          </a:xfrm>
        </p:spPr>
        <p:txBody>
          <a:bodyPr/>
          <a:lstStyle/>
          <a:p>
            <a:pPr marL="0" indent="0">
              <a:buNone/>
            </a:pPr>
            <a:r>
              <a:rPr lang="sl-SI" dirty="0"/>
              <a:t>Priporočila:</a:t>
            </a:r>
          </a:p>
          <a:p>
            <a:pPr marL="0" indent="0">
              <a:buNone/>
            </a:pPr>
            <a:r>
              <a:rPr lang="sl-SI" dirty="0"/>
              <a:t>Namensko financiranje letnega prirasta knjižničnega gradiva</a:t>
            </a:r>
          </a:p>
          <a:p>
            <a:pPr marL="0" indent="0">
              <a:buNone/>
            </a:pPr>
            <a:r>
              <a:rPr lang="sl-SI" dirty="0"/>
              <a:t>Enak dostop do knjižničnega gradiva povsod po 	Sloveniji</a:t>
            </a:r>
          </a:p>
          <a:p>
            <a:pPr marL="0" indent="0">
              <a:buNone/>
            </a:pPr>
            <a:r>
              <a:rPr lang="sl-SI" dirty="0"/>
              <a:t>Samostojna proračunska postavka za ŠK</a:t>
            </a:r>
          </a:p>
          <a:p>
            <a:pPr marL="0" indent="0">
              <a:buNone/>
            </a:pPr>
            <a:r>
              <a:rPr lang="sl-SI" dirty="0"/>
              <a:t>Vključitev šolskega knjižničarstva v vse strateške dokumente ministrstva</a:t>
            </a:r>
          </a:p>
        </p:txBody>
      </p:sp>
    </p:spTree>
    <p:extLst>
      <p:ext uri="{BB962C8B-B14F-4D97-AF65-F5344CB8AC3E}">
        <p14:creationId xmlns:p14="http://schemas.microsoft.com/office/powerpoint/2010/main" val="6375616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3F54059-E5DE-61FB-E59F-04D85F87E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Glavni izzivi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7799FA4-5C38-0081-59A1-4443C371B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Kako premakniti knjižnico in knjižnično dejavnost   iz obrobja v središče izobraževalnega procesa?</a:t>
            </a:r>
          </a:p>
          <a:p>
            <a:r>
              <a:rPr lang="sl-SI" dirty="0"/>
              <a:t>Kako zagotoviti </a:t>
            </a:r>
            <a:r>
              <a:rPr lang="en-GB" dirty="0" smtClean="0"/>
              <a:t> </a:t>
            </a:r>
            <a:r>
              <a:rPr lang="en-GB" dirty="0" err="1" smtClean="0"/>
              <a:t>enak</a:t>
            </a:r>
            <a:r>
              <a:rPr lang="en-GB" dirty="0" smtClean="0"/>
              <a:t> </a:t>
            </a:r>
            <a:r>
              <a:rPr lang="en-GB" dirty="0" err="1" smtClean="0"/>
              <a:t>dostop</a:t>
            </a:r>
            <a:r>
              <a:rPr lang="en-GB" dirty="0" smtClean="0"/>
              <a:t> do </a:t>
            </a:r>
            <a:r>
              <a:rPr lang="en-GB" dirty="0" err="1" smtClean="0"/>
              <a:t>knjižnične</a:t>
            </a:r>
            <a:r>
              <a:rPr lang="en-GB" dirty="0" smtClean="0"/>
              <a:t> </a:t>
            </a:r>
            <a:r>
              <a:rPr lang="en-GB" dirty="0" err="1" smtClean="0"/>
              <a:t>dejavnosti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vseh</a:t>
            </a:r>
            <a:r>
              <a:rPr lang="en-GB" dirty="0" smtClean="0"/>
              <a:t> </a:t>
            </a:r>
            <a:r>
              <a:rPr lang="en-GB" dirty="0" err="1" smtClean="0"/>
              <a:t>slovenskih</a:t>
            </a:r>
            <a:r>
              <a:rPr lang="en-GB" dirty="0" smtClean="0"/>
              <a:t> </a:t>
            </a:r>
            <a:r>
              <a:rPr lang="en-GB" dirty="0" err="1" smtClean="0"/>
              <a:t>šolah</a:t>
            </a:r>
            <a:r>
              <a:rPr lang="sl-SI" dirty="0" smtClean="0"/>
              <a:t>?</a:t>
            </a:r>
            <a:endParaRPr lang="sl-SI" dirty="0"/>
          </a:p>
          <a:p>
            <a:r>
              <a:rPr lang="sl-SI" dirty="0"/>
              <a:t>Kaj pomeni organizirati knjižnično dejavnost?</a:t>
            </a:r>
          </a:p>
        </p:txBody>
      </p:sp>
    </p:spTree>
    <p:extLst>
      <p:ext uri="{BB962C8B-B14F-4D97-AF65-F5344CB8AC3E}">
        <p14:creationId xmlns:p14="http://schemas.microsoft.com/office/powerpoint/2010/main" val="53679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Kako premakniti knjižnico in knjižnično dejavnost   iz obrobja v središče izobraževalnega procesa?</a:t>
            </a:r>
            <a:br>
              <a:rPr lang="sl-SI" dirty="0"/>
            </a:b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Uvajanje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dokumentov</a:t>
            </a:r>
            <a:r>
              <a:rPr lang="en-GB" dirty="0" smtClean="0"/>
              <a:t>: </a:t>
            </a:r>
            <a:r>
              <a:rPr lang="en-GB" dirty="0" err="1" smtClean="0"/>
              <a:t>Strategija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šolskega</a:t>
            </a:r>
            <a:r>
              <a:rPr lang="en-GB" dirty="0" smtClean="0"/>
              <a:t> </a:t>
            </a:r>
            <a:r>
              <a:rPr lang="en-GB" dirty="0" err="1" smtClean="0"/>
              <a:t>knjižničarstva</a:t>
            </a:r>
            <a:r>
              <a:rPr lang="en-GB" dirty="0" smtClean="0"/>
              <a:t>, </a:t>
            </a:r>
            <a:r>
              <a:rPr lang="en-GB" dirty="0" err="1" smtClean="0"/>
              <a:t>triletni</a:t>
            </a:r>
            <a:r>
              <a:rPr lang="en-GB" dirty="0" smtClean="0"/>
              <a:t> </a:t>
            </a:r>
            <a:r>
              <a:rPr lang="en-GB" dirty="0" err="1" smtClean="0"/>
              <a:t>razvoni</a:t>
            </a:r>
            <a:r>
              <a:rPr lang="en-GB" dirty="0" smtClean="0"/>
              <a:t> </a:t>
            </a:r>
            <a:r>
              <a:rPr lang="en-GB" dirty="0" err="1" smtClean="0"/>
              <a:t>načrti</a:t>
            </a:r>
            <a:r>
              <a:rPr lang="en-GB" dirty="0" smtClean="0"/>
              <a:t> </a:t>
            </a:r>
            <a:r>
              <a:rPr lang="en-GB" dirty="0" err="1" smtClean="0"/>
              <a:t>šolskih</a:t>
            </a:r>
            <a:r>
              <a:rPr lang="en-GB" dirty="0" smtClean="0"/>
              <a:t> </a:t>
            </a:r>
            <a:r>
              <a:rPr lang="en-GB" dirty="0" err="1" smtClean="0"/>
              <a:t>knjižnic</a:t>
            </a:r>
            <a:r>
              <a:rPr lang="en-GB" dirty="0" smtClean="0"/>
              <a:t> </a:t>
            </a:r>
            <a:r>
              <a:rPr lang="en-GB" dirty="0" err="1" smtClean="0"/>
              <a:t>kot</a:t>
            </a:r>
            <a:r>
              <a:rPr lang="en-GB" dirty="0" smtClean="0"/>
              <a:t> del </a:t>
            </a:r>
            <a:r>
              <a:rPr lang="en-GB" dirty="0" err="1" smtClean="0"/>
              <a:t>načrta</a:t>
            </a:r>
            <a:r>
              <a:rPr lang="en-GB" dirty="0" smtClean="0"/>
              <a:t> </a:t>
            </a:r>
            <a:r>
              <a:rPr lang="en-GB" dirty="0" err="1" smtClean="0"/>
              <a:t>razvoja</a:t>
            </a:r>
            <a:r>
              <a:rPr lang="en-GB" dirty="0" smtClean="0"/>
              <a:t> </a:t>
            </a:r>
            <a:r>
              <a:rPr lang="en-GB" dirty="0" err="1" smtClean="0"/>
              <a:t>šole</a:t>
            </a:r>
            <a:r>
              <a:rPr lang="en-GB" dirty="0" smtClean="0"/>
              <a:t>, </a:t>
            </a:r>
            <a:r>
              <a:rPr lang="en-GB" dirty="0" err="1" smtClean="0"/>
              <a:t>vključitev</a:t>
            </a:r>
            <a:r>
              <a:rPr lang="en-GB" dirty="0" smtClean="0"/>
              <a:t> v </a:t>
            </a:r>
            <a:r>
              <a:rPr lang="en-GB" dirty="0" err="1" smtClean="0"/>
              <a:t>Nacionalni</a:t>
            </a:r>
            <a:r>
              <a:rPr lang="en-GB" dirty="0" smtClean="0"/>
              <a:t> program </a:t>
            </a:r>
            <a:r>
              <a:rPr lang="en-GB" dirty="0" err="1" smtClean="0"/>
              <a:t>vzgoje</a:t>
            </a:r>
            <a:r>
              <a:rPr lang="en-GB" dirty="0" smtClean="0"/>
              <a:t> in </a:t>
            </a:r>
            <a:r>
              <a:rPr lang="en-GB" dirty="0" err="1" smtClean="0"/>
              <a:t>izobraževanja</a:t>
            </a:r>
            <a:r>
              <a:rPr lang="en-GB" dirty="0" smtClean="0"/>
              <a:t>, document o </a:t>
            </a:r>
            <a:r>
              <a:rPr lang="en-GB" dirty="0" err="1" smtClean="0"/>
              <a:t>nabavni</a:t>
            </a:r>
            <a:r>
              <a:rPr lang="en-GB" dirty="0" smtClean="0"/>
              <a:t> </a:t>
            </a:r>
            <a:r>
              <a:rPr lang="en-GB" dirty="0" err="1" smtClean="0"/>
              <a:t>politiki</a:t>
            </a:r>
            <a:endParaRPr lang="en-GB" dirty="0" smtClean="0"/>
          </a:p>
          <a:p>
            <a:r>
              <a:rPr lang="en-GB" dirty="0" err="1" smtClean="0"/>
              <a:t>Izhajanje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potreb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VIZ </a:t>
            </a:r>
            <a:r>
              <a:rPr lang="en-GB" dirty="0" err="1" smtClean="0"/>
              <a:t>programov</a:t>
            </a:r>
            <a:r>
              <a:rPr lang="en-GB" dirty="0" smtClean="0"/>
              <a:t> in </a:t>
            </a:r>
            <a:r>
              <a:rPr lang="en-GB" dirty="0" err="1" smtClean="0"/>
              <a:t>magični</a:t>
            </a:r>
            <a:r>
              <a:rPr lang="en-GB" dirty="0" smtClean="0"/>
              <a:t> </a:t>
            </a:r>
            <a:r>
              <a:rPr lang="en-GB" dirty="0" err="1" smtClean="0"/>
              <a:t>stavek</a:t>
            </a:r>
            <a:r>
              <a:rPr lang="en-GB" dirty="0" smtClean="0"/>
              <a:t> v </a:t>
            </a:r>
            <a:r>
              <a:rPr lang="en-GB" dirty="0" err="1" smtClean="0"/>
              <a:t>noveli</a:t>
            </a:r>
            <a:r>
              <a:rPr lang="en-GB" dirty="0" smtClean="0"/>
              <a:t> </a:t>
            </a:r>
            <a:r>
              <a:rPr lang="en-GB" dirty="0" err="1" smtClean="0"/>
              <a:t>Zknj</a:t>
            </a:r>
            <a:r>
              <a:rPr lang="en-GB" dirty="0" smtClean="0"/>
              <a:t>:            “… </a:t>
            </a:r>
            <a:r>
              <a:rPr lang="en-GB" dirty="0" err="1"/>
              <a:t>pogoji</a:t>
            </a:r>
            <a:r>
              <a:rPr lang="en-GB" dirty="0"/>
              <a:t> so </a:t>
            </a:r>
            <a:r>
              <a:rPr lang="en-GB" dirty="0" err="1"/>
              <a:t>lahko</a:t>
            </a:r>
            <a:r>
              <a:rPr lang="en-GB" dirty="0"/>
              <a:t> </a:t>
            </a:r>
            <a:r>
              <a:rPr lang="en-GB" dirty="0" err="1"/>
              <a:t>različni</a:t>
            </a:r>
            <a:r>
              <a:rPr lang="en-GB" dirty="0"/>
              <a:t> </a:t>
            </a:r>
            <a:r>
              <a:rPr lang="en-GB" dirty="0" err="1"/>
              <a:t>tudi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skupine</a:t>
            </a:r>
            <a:r>
              <a:rPr lang="en-GB" dirty="0"/>
              <a:t> </a:t>
            </a:r>
            <a:r>
              <a:rPr lang="en-GB" dirty="0" err="1"/>
              <a:t>knjižnic</a:t>
            </a:r>
            <a:r>
              <a:rPr lang="en-GB" dirty="0"/>
              <a:t> </a:t>
            </a:r>
            <a:r>
              <a:rPr lang="en-GB" dirty="0" err="1"/>
              <a:t>znotraj</a:t>
            </a:r>
            <a:r>
              <a:rPr lang="en-GB" dirty="0"/>
              <a:t> </a:t>
            </a:r>
            <a:r>
              <a:rPr lang="en-GB" dirty="0" err="1"/>
              <a:t>šolskih</a:t>
            </a:r>
            <a:r>
              <a:rPr lang="en-GB" dirty="0"/>
              <a:t> </a:t>
            </a:r>
            <a:r>
              <a:rPr lang="en-GB" dirty="0" err="1" smtClean="0"/>
              <a:t>knjižnic</a:t>
            </a:r>
            <a:r>
              <a:rPr lang="en-GB" dirty="0" smtClean="0"/>
              <a:t>”.</a:t>
            </a:r>
          </a:p>
          <a:p>
            <a:r>
              <a:rPr lang="en-GB" dirty="0" err="1" smtClean="0"/>
              <a:t>Navezava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prioritete</a:t>
            </a:r>
            <a:r>
              <a:rPr lang="en-GB" dirty="0" smtClean="0">
                <a:solidFill>
                  <a:srgbClr val="FF0000"/>
                </a:solidFill>
              </a:rPr>
              <a:t> MVI</a:t>
            </a:r>
            <a:r>
              <a:rPr lang="en-GB" dirty="0" smtClean="0"/>
              <a:t>: </a:t>
            </a:r>
            <a:r>
              <a:rPr lang="en-GB" dirty="0" err="1" smtClean="0"/>
              <a:t>digitalizacija</a:t>
            </a:r>
            <a:r>
              <a:rPr lang="en-GB" dirty="0" smtClean="0"/>
              <a:t> </a:t>
            </a:r>
            <a:r>
              <a:rPr lang="en-GB" dirty="0" err="1" smtClean="0"/>
              <a:t>šolstva</a:t>
            </a:r>
            <a:r>
              <a:rPr lang="en-GB" dirty="0" smtClean="0"/>
              <a:t>, </a:t>
            </a:r>
            <a:r>
              <a:rPr lang="en-GB" dirty="0" err="1" smtClean="0"/>
              <a:t>bralna</a:t>
            </a:r>
            <a:r>
              <a:rPr lang="en-GB" dirty="0" smtClean="0"/>
              <a:t> </a:t>
            </a:r>
            <a:r>
              <a:rPr lang="en-GB" dirty="0" err="1" smtClean="0"/>
              <a:t>pismenost</a:t>
            </a:r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4356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>Kako zagotoviti </a:t>
            </a:r>
            <a:r>
              <a:rPr lang="en-GB" dirty="0"/>
              <a:t> </a:t>
            </a:r>
            <a:r>
              <a:rPr lang="en-GB" dirty="0" err="1"/>
              <a:t>enak</a:t>
            </a:r>
            <a:r>
              <a:rPr lang="en-GB" dirty="0"/>
              <a:t> </a:t>
            </a:r>
            <a:r>
              <a:rPr lang="en-GB" dirty="0" err="1"/>
              <a:t>dostop</a:t>
            </a:r>
            <a:r>
              <a:rPr lang="en-GB" dirty="0"/>
              <a:t> do </a:t>
            </a:r>
            <a:r>
              <a:rPr lang="en-GB" dirty="0" err="1"/>
              <a:t>knjižnične</a:t>
            </a:r>
            <a:r>
              <a:rPr lang="en-GB" dirty="0"/>
              <a:t> </a:t>
            </a:r>
            <a:r>
              <a:rPr lang="en-GB" dirty="0" err="1"/>
              <a:t>dejavnosti</a:t>
            </a:r>
            <a:r>
              <a:rPr lang="en-GB" dirty="0"/>
              <a:t> </a:t>
            </a:r>
            <a:r>
              <a:rPr lang="en-GB" dirty="0" err="1"/>
              <a:t>po</a:t>
            </a:r>
            <a:r>
              <a:rPr lang="en-GB" dirty="0"/>
              <a:t> </a:t>
            </a:r>
            <a:r>
              <a:rPr lang="en-GB" dirty="0" err="1"/>
              <a:t>vseh</a:t>
            </a:r>
            <a:r>
              <a:rPr lang="en-GB" dirty="0"/>
              <a:t> </a:t>
            </a:r>
            <a:r>
              <a:rPr lang="en-GB" dirty="0" err="1"/>
              <a:t>slovenskih</a:t>
            </a:r>
            <a:r>
              <a:rPr lang="en-GB" dirty="0"/>
              <a:t> </a:t>
            </a:r>
            <a:r>
              <a:rPr lang="en-GB" dirty="0" err="1"/>
              <a:t>šolah</a:t>
            </a:r>
            <a:r>
              <a:rPr lang="sl-SI" dirty="0"/>
              <a:t>?</a:t>
            </a:r>
            <a:br>
              <a:rPr lang="sl-SI" dirty="0"/>
            </a:b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97584" y="1772239"/>
            <a:ext cx="11312164" cy="487365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Zagotoviti</a:t>
            </a:r>
            <a:r>
              <a:rPr lang="en-GB" dirty="0" smtClean="0"/>
              <a:t> </a:t>
            </a:r>
            <a:r>
              <a:rPr lang="en-GB" dirty="0" err="1" smtClean="0"/>
              <a:t>enak</a:t>
            </a:r>
            <a:r>
              <a:rPr lang="en-GB" dirty="0" smtClean="0"/>
              <a:t> </a:t>
            </a:r>
            <a:r>
              <a:rPr lang="en-GB" dirty="0" err="1" smtClean="0"/>
              <a:t>letni</a:t>
            </a:r>
            <a:r>
              <a:rPr lang="en-GB" dirty="0" smtClean="0"/>
              <a:t> </a:t>
            </a:r>
            <a:r>
              <a:rPr lang="en-GB" dirty="0" err="1" smtClean="0"/>
              <a:t>prirast</a:t>
            </a:r>
            <a:r>
              <a:rPr lang="en-GB" dirty="0" smtClean="0"/>
              <a:t> </a:t>
            </a:r>
            <a:r>
              <a:rPr lang="en-GB" dirty="0" err="1" smtClean="0"/>
              <a:t>knjižničnega</a:t>
            </a:r>
            <a:r>
              <a:rPr lang="en-GB" dirty="0" smtClean="0"/>
              <a:t> </a:t>
            </a:r>
            <a:r>
              <a:rPr lang="en-GB" dirty="0" err="1" smtClean="0"/>
              <a:t>gradiva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vseh</a:t>
            </a:r>
            <a:r>
              <a:rPr lang="en-GB" dirty="0" smtClean="0"/>
              <a:t> </a:t>
            </a:r>
            <a:r>
              <a:rPr lang="en-GB" dirty="0" err="1" smtClean="0"/>
              <a:t>slovenskih</a:t>
            </a:r>
            <a:r>
              <a:rPr lang="en-GB" dirty="0" smtClean="0"/>
              <a:t> </a:t>
            </a:r>
            <a:r>
              <a:rPr lang="en-GB" dirty="0" err="1" smtClean="0"/>
              <a:t>šolah</a:t>
            </a:r>
            <a:endParaRPr lang="en-GB" dirty="0" smtClean="0"/>
          </a:p>
          <a:p>
            <a:pPr lvl="1"/>
            <a:r>
              <a:rPr lang="en-GB" dirty="0" err="1" smtClean="0"/>
              <a:t>Znižati</a:t>
            </a:r>
            <a:r>
              <a:rPr lang="en-GB" dirty="0" smtClean="0"/>
              <a:t> </a:t>
            </a:r>
            <a:r>
              <a:rPr lang="en-GB" dirty="0" err="1"/>
              <a:t>normativ</a:t>
            </a:r>
            <a:r>
              <a:rPr lang="en-GB" dirty="0"/>
              <a:t> </a:t>
            </a:r>
            <a:r>
              <a:rPr lang="en-GB" dirty="0" err="1"/>
              <a:t>letnega</a:t>
            </a:r>
            <a:r>
              <a:rPr lang="en-GB" dirty="0"/>
              <a:t> </a:t>
            </a:r>
            <a:r>
              <a:rPr lang="en-GB" dirty="0" err="1"/>
              <a:t>prirasta</a:t>
            </a:r>
            <a:r>
              <a:rPr lang="en-GB" dirty="0"/>
              <a:t> </a:t>
            </a:r>
            <a:r>
              <a:rPr lang="en-GB" dirty="0" err="1"/>
              <a:t>knjižničnega</a:t>
            </a:r>
            <a:r>
              <a:rPr lang="en-GB" dirty="0"/>
              <a:t> </a:t>
            </a:r>
            <a:r>
              <a:rPr lang="en-GB" dirty="0" err="1"/>
              <a:t>gradiva</a:t>
            </a:r>
            <a:r>
              <a:rPr lang="en-GB" dirty="0"/>
              <a:t>, da </a:t>
            </a:r>
            <a:r>
              <a:rPr lang="en-GB" dirty="0" err="1"/>
              <a:t>ga</a:t>
            </a:r>
            <a:r>
              <a:rPr lang="en-GB" dirty="0"/>
              <a:t> </a:t>
            </a:r>
            <a:r>
              <a:rPr lang="en-GB" dirty="0" err="1"/>
              <a:t>bo</a:t>
            </a:r>
            <a:r>
              <a:rPr lang="en-GB" dirty="0"/>
              <a:t> </a:t>
            </a:r>
            <a:r>
              <a:rPr lang="en-GB" dirty="0" err="1"/>
              <a:t>mogoče</a:t>
            </a:r>
            <a:r>
              <a:rPr lang="en-GB" dirty="0"/>
              <a:t> </a:t>
            </a:r>
            <a:r>
              <a:rPr lang="en-GB" dirty="0" err="1"/>
              <a:t>braniti</a:t>
            </a:r>
            <a:r>
              <a:rPr lang="en-GB" dirty="0"/>
              <a:t> </a:t>
            </a:r>
            <a:r>
              <a:rPr lang="en-GB" dirty="0" err="1"/>
              <a:t>kot</a:t>
            </a:r>
            <a:r>
              <a:rPr lang="en-GB" dirty="0"/>
              <a:t> </a:t>
            </a:r>
            <a:r>
              <a:rPr lang="en-GB" dirty="0" err="1"/>
              <a:t>realnega</a:t>
            </a:r>
            <a:r>
              <a:rPr lang="en-GB" dirty="0" smtClean="0"/>
              <a:t>.</a:t>
            </a:r>
            <a:endParaRPr lang="en-GB" dirty="0"/>
          </a:p>
          <a:p>
            <a:pPr lvl="1"/>
            <a:r>
              <a:rPr lang="en-GB" dirty="0" err="1" smtClean="0"/>
              <a:t>Zagotoviti</a:t>
            </a:r>
            <a:r>
              <a:rPr lang="en-GB" dirty="0" smtClean="0"/>
              <a:t>, da </a:t>
            </a:r>
            <a:r>
              <a:rPr lang="en-GB" dirty="0" err="1" smtClean="0"/>
              <a:t>bo</a:t>
            </a:r>
            <a:r>
              <a:rPr lang="en-GB" dirty="0" smtClean="0"/>
              <a:t> </a:t>
            </a:r>
            <a:r>
              <a:rPr lang="en-GB" dirty="0" err="1" smtClean="0"/>
              <a:t>normativ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zavezujoč</a:t>
            </a:r>
            <a:r>
              <a:rPr lang="en-GB" dirty="0" smtClean="0"/>
              <a:t>.</a:t>
            </a:r>
          </a:p>
          <a:p>
            <a:pPr lvl="1"/>
            <a:r>
              <a:rPr lang="en-GB" dirty="0" err="1" smtClean="0"/>
              <a:t>Urediti</a:t>
            </a:r>
            <a:r>
              <a:rPr lang="en-GB" dirty="0" smtClean="0"/>
              <a:t> </a:t>
            </a:r>
            <a:r>
              <a:rPr lang="en-GB" dirty="0" err="1" smtClean="0">
                <a:solidFill>
                  <a:srgbClr val="FF0000"/>
                </a:solidFill>
              </a:rPr>
              <a:t>namensko</a:t>
            </a:r>
            <a:r>
              <a:rPr lang="en-GB" dirty="0" smtClean="0"/>
              <a:t> </a:t>
            </a:r>
            <a:r>
              <a:rPr lang="en-GB" dirty="0" err="1" smtClean="0"/>
              <a:t>financiranje</a:t>
            </a:r>
            <a:r>
              <a:rPr lang="en-GB" dirty="0" smtClean="0"/>
              <a:t> </a:t>
            </a:r>
            <a:r>
              <a:rPr lang="en-GB" dirty="0" err="1" smtClean="0"/>
              <a:t>normativa</a:t>
            </a:r>
            <a:r>
              <a:rPr lang="en-GB" dirty="0" smtClean="0"/>
              <a:t>. </a:t>
            </a:r>
          </a:p>
          <a:p>
            <a:pPr lvl="1"/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Uveljaviti</a:t>
            </a:r>
            <a:r>
              <a:rPr lang="en-GB" dirty="0" smtClean="0"/>
              <a:t> </a:t>
            </a:r>
            <a:r>
              <a:rPr lang="en-GB" dirty="0" err="1" smtClean="0"/>
              <a:t>možnost</a:t>
            </a:r>
            <a:r>
              <a:rPr lang="en-GB" dirty="0" smtClean="0"/>
              <a:t> </a:t>
            </a:r>
            <a:r>
              <a:rPr lang="en-GB" dirty="0" err="1" smtClean="0"/>
              <a:t>povečanega</a:t>
            </a:r>
            <a:r>
              <a:rPr lang="en-GB" dirty="0" smtClean="0"/>
              <a:t> </a:t>
            </a:r>
            <a:r>
              <a:rPr lang="en-GB" dirty="0" err="1" smtClean="0"/>
              <a:t>dostopa</a:t>
            </a:r>
            <a:r>
              <a:rPr lang="en-GB" dirty="0" smtClean="0"/>
              <a:t> do </a:t>
            </a:r>
            <a:r>
              <a:rPr lang="en-GB" dirty="0" err="1" smtClean="0"/>
              <a:t>knjižničnega</a:t>
            </a:r>
            <a:r>
              <a:rPr lang="en-GB" dirty="0" smtClean="0"/>
              <a:t> </a:t>
            </a:r>
            <a:r>
              <a:rPr lang="en-GB" dirty="0" err="1" smtClean="0"/>
              <a:t>gradiva</a:t>
            </a:r>
            <a:r>
              <a:rPr lang="en-GB" dirty="0" smtClean="0"/>
              <a:t> s </a:t>
            </a:r>
            <a:r>
              <a:rPr lang="en-GB" dirty="0" err="1" smtClean="0"/>
              <a:t>pomočjo</a:t>
            </a:r>
            <a:r>
              <a:rPr lang="en-GB" dirty="0" smtClean="0"/>
              <a:t> </a:t>
            </a:r>
            <a:r>
              <a:rPr lang="en-GB" dirty="0" err="1" smtClean="0"/>
              <a:t>usposobljenih</a:t>
            </a:r>
            <a:r>
              <a:rPr lang="en-GB" dirty="0" smtClean="0"/>
              <a:t> </a:t>
            </a:r>
            <a:r>
              <a:rPr lang="en-GB" dirty="0" err="1" smtClean="0"/>
              <a:t>strokovnih</a:t>
            </a:r>
            <a:r>
              <a:rPr lang="en-GB" dirty="0" smtClean="0"/>
              <a:t> </a:t>
            </a:r>
            <a:r>
              <a:rPr lang="en-GB" dirty="0" err="1" smtClean="0"/>
              <a:t>delavcev</a:t>
            </a: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Omogočiti</a:t>
            </a:r>
            <a:r>
              <a:rPr lang="en-GB" dirty="0" smtClean="0"/>
              <a:t> </a:t>
            </a:r>
            <a:r>
              <a:rPr lang="en-GB" dirty="0" err="1" smtClean="0"/>
              <a:t>pogodbeno</a:t>
            </a:r>
            <a:r>
              <a:rPr lang="en-GB" dirty="0" smtClean="0"/>
              <a:t> </a:t>
            </a:r>
            <a:r>
              <a:rPr lang="en-GB" dirty="0" err="1" smtClean="0"/>
              <a:t>zagotavljanje</a:t>
            </a:r>
            <a:r>
              <a:rPr lang="en-GB" dirty="0" smtClean="0"/>
              <a:t> </a:t>
            </a:r>
            <a:r>
              <a:rPr lang="en-GB" dirty="0" err="1" smtClean="0"/>
              <a:t>knjižnične</a:t>
            </a:r>
            <a:r>
              <a:rPr lang="en-GB" dirty="0" smtClean="0"/>
              <a:t> </a:t>
            </a:r>
            <a:r>
              <a:rPr lang="en-GB" dirty="0" err="1" smtClean="0"/>
              <a:t>dejavnosti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886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Kaj pomeni organizirati knjižnično dejavnost?</a:t>
            </a:r>
            <a:br>
              <a:rPr lang="sl-SI" dirty="0"/>
            </a:b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Opredeliti</a:t>
            </a:r>
            <a:r>
              <a:rPr lang="en-GB" dirty="0" smtClean="0"/>
              <a:t> </a:t>
            </a:r>
            <a:r>
              <a:rPr lang="en-GB" dirty="0" err="1" smtClean="0"/>
              <a:t>naloge</a:t>
            </a:r>
            <a:r>
              <a:rPr lang="en-GB" dirty="0" smtClean="0"/>
              <a:t> </a:t>
            </a:r>
            <a:r>
              <a:rPr lang="en-GB" dirty="0" err="1" smtClean="0"/>
              <a:t>šolskega</a:t>
            </a:r>
            <a:r>
              <a:rPr lang="en-GB" dirty="0" smtClean="0"/>
              <a:t> </a:t>
            </a:r>
            <a:r>
              <a:rPr lang="en-GB" dirty="0" err="1" smtClean="0"/>
              <a:t>knjižničarja</a:t>
            </a:r>
            <a:r>
              <a:rPr lang="en-GB" dirty="0" smtClean="0"/>
              <a:t> </a:t>
            </a:r>
            <a:r>
              <a:rPr lang="en-GB" dirty="0" err="1" smtClean="0"/>
              <a:t>kot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osnovne</a:t>
            </a:r>
            <a:r>
              <a:rPr lang="en-GB" dirty="0" smtClean="0"/>
              <a:t> </a:t>
            </a:r>
          </a:p>
          <a:p>
            <a:r>
              <a:rPr lang="en-GB" dirty="0" err="1" smtClean="0"/>
              <a:t>dopolnilne</a:t>
            </a:r>
            <a:r>
              <a:rPr lang="en-GB" dirty="0" smtClean="0"/>
              <a:t>  </a:t>
            </a:r>
          </a:p>
          <a:p>
            <a:r>
              <a:rPr lang="en-GB" dirty="0" err="1" smtClean="0"/>
              <a:t>dodatne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Uveljaviti</a:t>
            </a:r>
            <a:r>
              <a:rPr lang="en-GB" dirty="0" smtClean="0"/>
              <a:t> </a:t>
            </a:r>
            <a:r>
              <a:rPr lang="en-GB" dirty="0" err="1" smtClean="0"/>
              <a:t>individualni</a:t>
            </a:r>
            <a:r>
              <a:rPr lang="en-GB" dirty="0" smtClean="0"/>
              <a:t> </a:t>
            </a:r>
            <a:r>
              <a:rPr lang="en-GB" dirty="0" err="1" smtClean="0"/>
              <a:t>letni</a:t>
            </a:r>
            <a:r>
              <a:rPr lang="en-GB" dirty="0" smtClean="0"/>
              <a:t> </a:t>
            </a:r>
            <a:r>
              <a:rPr lang="en-GB" dirty="0" err="1" smtClean="0"/>
              <a:t>delovni</a:t>
            </a:r>
            <a:r>
              <a:rPr lang="en-GB" dirty="0" smtClean="0"/>
              <a:t> </a:t>
            </a:r>
            <a:r>
              <a:rPr lang="en-GB" dirty="0" err="1" smtClean="0"/>
              <a:t>načrt</a:t>
            </a:r>
            <a:r>
              <a:rPr lang="en-GB" dirty="0" smtClean="0"/>
              <a:t> </a:t>
            </a:r>
            <a:r>
              <a:rPr lang="en-GB" dirty="0" err="1" smtClean="0"/>
              <a:t>šolskega</a:t>
            </a:r>
            <a:r>
              <a:rPr lang="en-GB" dirty="0" smtClean="0"/>
              <a:t> </a:t>
            </a:r>
            <a:r>
              <a:rPr lang="en-GB" dirty="0" err="1" smtClean="0"/>
              <a:t>knjižničarja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Zagoviti</a:t>
            </a:r>
            <a:r>
              <a:rPr lang="en-GB" dirty="0" smtClean="0"/>
              <a:t> </a:t>
            </a:r>
            <a:r>
              <a:rPr lang="en-GB" dirty="0" err="1" smtClean="0"/>
              <a:t>pravico</a:t>
            </a:r>
            <a:r>
              <a:rPr lang="en-GB" dirty="0" smtClean="0"/>
              <a:t> do </a:t>
            </a:r>
            <a:r>
              <a:rPr lang="en-GB" dirty="0" err="1" smtClean="0"/>
              <a:t>neenakomerne</a:t>
            </a:r>
            <a:r>
              <a:rPr lang="en-GB" dirty="0" smtClean="0"/>
              <a:t> </a:t>
            </a:r>
            <a:r>
              <a:rPr lang="en-GB" dirty="0" err="1" smtClean="0"/>
              <a:t>poradelitve</a:t>
            </a:r>
            <a:r>
              <a:rPr lang="en-GB" dirty="0" smtClean="0"/>
              <a:t> </a:t>
            </a:r>
            <a:r>
              <a:rPr lang="en-GB" dirty="0" err="1" smtClean="0"/>
              <a:t>delovnega</a:t>
            </a:r>
            <a:r>
              <a:rPr lang="en-GB" dirty="0" smtClean="0"/>
              <a:t> </a:t>
            </a:r>
            <a:r>
              <a:rPr lang="en-GB" dirty="0" err="1" smtClean="0"/>
              <a:t>časa</a:t>
            </a:r>
            <a:r>
              <a:rPr lang="en-GB" dirty="0" smtClean="0"/>
              <a:t> </a:t>
            </a:r>
            <a:r>
              <a:rPr lang="en-GB" dirty="0" err="1" smtClean="0"/>
              <a:t>šolskega</a:t>
            </a:r>
            <a:r>
              <a:rPr lang="en-GB" dirty="0" smtClean="0"/>
              <a:t> </a:t>
            </a:r>
            <a:r>
              <a:rPr lang="en-GB" dirty="0" err="1" smtClean="0"/>
              <a:t>knjižničarja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6297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Uresničitev</a:t>
            </a:r>
            <a:r>
              <a:rPr lang="en-GB" dirty="0" smtClean="0"/>
              <a:t> </a:t>
            </a:r>
            <a:r>
              <a:rPr lang="en-GB" dirty="0" err="1" smtClean="0"/>
              <a:t>vseh</a:t>
            </a:r>
            <a:r>
              <a:rPr lang="en-GB" dirty="0" smtClean="0"/>
              <a:t> </a:t>
            </a:r>
            <a:r>
              <a:rPr lang="en-GB" dirty="0" err="1" smtClean="0"/>
              <a:t>novosti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 smtClean="0"/>
              <a:t>ESS </a:t>
            </a:r>
            <a:r>
              <a:rPr lang="en-GB" dirty="0" err="1" smtClean="0"/>
              <a:t>projekt</a:t>
            </a:r>
            <a:r>
              <a:rPr lang="en-GB" dirty="0" smtClean="0"/>
              <a:t>, </a:t>
            </a:r>
            <a:r>
              <a:rPr lang="en-GB" dirty="0" err="1" smtClean="0"/>
              <a:t>ki</a:t>
            </a:r>
            <a:r>
              <a:rPr lang="en-GB" dirty="0" smtClean="0"/>
              <a:t> </a:t>
            </a:r>
            <a:r>
              <a:rPr lang="en-GB" dirty="0" err="1" smtClean="0"/>
              <a:t>bo</a:t>
            </a:r>
            <a:r>
              <a:rPr lang="en-GB" dirty="0" smtClean="0"/>
              <a:t> </a:t>
            </a:r>
            <a:r>
              <a:rPr lang="en-GB" dirty="0" err="1" smtClean="0"/>
              <a:t>namenjen</a:t>
            </a:r>
            <a:r>
              <a:rPr lang="en-GB" dirty="0" smtClean="0"/>
              <a:t> </a:t>
            </a:r>
            <a:r>
              <a:rPr lang="en-GB" dirty="0" err="1" smtClean="0"/>
              <a:t>konceptualizaciji</a:t>
            </a:r>
            <a:r>
              <a:rPr lang="en-GB" dirty="0" smtClean="0"/>
              <a:t> </a:t>
            </a:r>
            <a:r>
              <a:rPr lang="en-GB" dirty="0" err="1" smtClean="0"/>
              <a:t>vseh</a:t>
            </a:r>
            <a:r>
              <a:rPr lang="en-GB" dirty="0" smtClean="0"/>
              <a:t> </a:t>
            </a:r>
            <a:r>
              <a:rPr lang="en-GB" dirty="0" err="1" smtClean="0"/>
              <a:t>novih</a:t>
            </a:r>
            <a:r>
              <a:rPr lang="en-GB" dirty="0" smtClean="0"/>
              <a:t> </a:t>
            </a:r>
            <a:r>
              <a:rPr lang="en-GB" dirty="0" err="1" smtClean="0"/>
              <a:t>inštrumentov</a:t>
            </a:r>
            <a:r>
              <a:rPr lang="en-GB" dirty="0" smtClean="0"/>
              <a:t> in </a:t>
            </a:r>
            <a:r>
              <a:rPr lang="en-GB" dirty="0" err="1" smtClean="0"/>
              <a:t>pristopov</a:t>
            </a:r>
            <a:r>
              <a:rPr lang="en-GB" dirty="0" smtClean="0"/>
              <a:t>, </a:t>
            </a:r>
            <a:r>
              <a:rPr lang="en-GB" dirty="0" err="1" smtClean="0"/>
              <a:t>njihovmu</a:t>
            </a:r>
            <a:r>
              <a:rPr lang="en-GB" dirty="0" smtClean="0"/>
              <a:t> </a:t>
            </a:r>
            <a:r>
              <a:rPr lang="en-GB" dirty="0" err="1" smtClean="0"/>
              <a:t>testiranju</a:t>
            </a:r>
            <a:r>
              <a:rPr lang="en-GB" dirty="0" smtClean="0"/>
              <a:t> v </a:t>
            </a:r>
            <a:r>
              <a:rPr lang="en-GB" dirty="0" err="1" smtClean="0"/>
              <a:t>praksi</a:t>
            </a:r>
            <a:r>
              <a:rPr lang="en-GB" dirty="0" smtClean="0"/>
              <a:t> in </a:t>
            </a:r>
            <a:r>
              <a:rPr lang="en-GB" dirty="0" err="1" smtClean="0"/>
              <a:t>usposabljanju</a:t>
            </a:r>
            <a:r>
              <a:rPr lang="en-GB" dirty="0" smtClean="0"/>
              <a:t> </a:t>
            </a:r>
            <a:r>
              <a:rPr lang="en-GB" dirty="0" err="1" smtClean="0"/>
              <a:t>vseh</a:t>
            </a:r>
            <a:r>
              <a:rPr lang="en-GB" dirty="0" smtClean="0"/>
              <a:t> </a:t>
            </a:r>
            <a:r>
              <a:rPr lang="en-GB" dirty="0" err="1" smtClean="0"/>
              <a:t>knjižničarjev</a:t>
            </a:r>
            <a:r>
              <a:rPr lang="en-GB" dirty="0" smtClean="0"/>
              <a:t> in </a:t>
            </a:r>
            <a:r>
              <a:rPr lang="en-GB" dirty="0" err="1" smtClean="0"/>
              <a:t>ravnateljev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njihovo</a:t>
            </a:r>
            <a:r>
              <a:rPr lang="en-GB" dirty="0" smtClean="0"/>
              <a:t> </a:t>
            </a:r>
            <a:r>
              <a:rPr lang="en-GB" dirty="0" err="1" smtClean="0"/>
              <a:t>implementacijo</a:t>
            </a:r>
            <a:r>
              <a:rPr lang="en-GB" dirty="0" smtClean="0"/>
              <a:t> v </a:t>
            </a:r>
            <a:r>
              <a:rPr lang="en-GB" dirty="0" err="1" smtClean="0"/>
              <a:t>praksi</a:t>
            </a:r>
            <a:r>
              <a:rPr lang="en-GB" dirty="0" smtClean="0"/>
              <a:t> </a:t>
            </a:r>
          </a:p>
          <a:p>
            <a:pPr marL="0" indent="0" algn="ctr">
              <a:buNone/>
            </a:pPr>
            <a:r>
              <a:rPr lang="en-GB" dirty="0" smtClean="0"/>
              <a:t>(3 </a:t>
            </a:r>
            <a:r>
              <a:rPr lang="en-GB" dirty="0" err="1" smtClean="0"/>
              <a:t>mio</a:t>
            </a:r>
            <a:r>
              <a:rPr lang="en-GB" dirty="0" smtClean="0"/>
              <a:t> EUR)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4597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Samo</a:t>
            </a:r>
            <a:r>
              <a:rPr lang="en-GB" dirty="0" smtClean="0"/>
              <a:t> SKUPAJ in z ENIM </a:t>
            </a:r>
            <a:r>
              <a:rPr lang="en-GB" dirty="0" err="1" smtClean="0"/>
              <a:t>glasom</a:t>
            </a:r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err="1" smtClean="0"/>
              <a:t>Dve</a:t>
            </a:r>
            <a:r>
              <a:rPr lang="en-GB" dirty="0" smtClean="0"/>
              <a:t> </a:t>
            </a:r>
            <a:r>
              <a:rPr lang="en-GB" dirty="0" err="1" smtClean="0"/>
              <a:t>delovni</a:t>
            </a:r>
            <a:r>
              <a:rPr lang="en-GB" dirty="0" smtClean="0"/>
              <a:t> </a:t>
            </a:r>
            <a:r>
              <a:rPr lang="en-GB" dirty="0" err="1" smtClean="0"/>
              <a:t>skupini</a:t>
            </a:r>
            <a:r>
              <a:rPr lang="en-GB" dirty="0" smtClean="0"/>
              <a:t>, </a:t>
            </a:r>
            <a:r>
              <a:rPr lang="en-GB" dirty="0" err="1" smtClean="0"/>
              <a:t>sestavljeni</a:t>
            </a:r>
            <a:r>
              <a:rPr lang="en-GB" dirty="0" smtClean="0"/>
              <a:t> </a:t>
            </a:r>
            <a:r>
              <a:rPr lang="en-GB" dirty="0" err="1" smtClean="0"/>
              <a:t>iz</a:t>
            </a:r>
            <a:r>
              <a:rPr lang="en-GB" dirty="0" smtClean="0"/>
              <a:t> </a:t>
            </a:r>
            <a:r>
              <a:rPr lang="en-GB" dirty="0" err="1" smtClean="0"/>
              <a:t>več</a:t>
            </a:r>
            <a:r>
              <a:rPr lang="en-GB" dirty="0" smtClean="0"/>
              <a:t> </a:t>
            </a:r>
            <a:r>
              <a:rPr lang="en-GB" dirty="0" err="1" smtClean="0"/>
              <a:t>kot</a:t>
            </a:r>
            <a:r>
              <a:rPr lang="en-GB" dirty="0" smtClean="0"/>
              <a:t> </a:t>
            </a:r>
            <a:r>
              <a:rPr lang="en-GB" dirty="0" err="1" smtClean="0"/>
              <a:t>dvajset</a:t>
            </a:r>
            <a:r>
              <a:rPr lang="en-GB" dirty="0" smtClean="0"/>
              <a:t> </a:t>
            </a:r>
            <a:r>
              <a:rPr lang="en-GB" dirty="0" err="1" smtClean="0"/>
              <a:t>knjižničark</a:t>
            </a:r>
            <a:r>
              <a:rPr lang="en-GB" dirty="0" smtClean="0"/>
              <a:t> in </a:t>
            </a:r>
            <a:r>
              <a:rPr lang="en-GB" dirty="0" err="1" smtClean="0"/>
              <a:t>knjižničarjev</a:t>
            </a:r>
            <a:r>
              <a:rPr lang="en-GB" dirty="0" smtClean="0"/>
              <a:t> </a:t>
            </a:r>
          </a:p>
          <a:p>
            <a:r>
              <a:rPr lang="en-GB" dirty="0" smtClean="0"/>
              <a:t>ZRSŠ –</a:t>
            </a:r>
            <a:r>
              <a:rPr lang="en-GB" dirty="0" err="1" smtClean="0"/>
              <a:t>ga.</a:t>
            </a:r>
            <a:r>
              <a:rPr lang="en-GB" dirty="0" smtClean="0"/>
              <a:t> </a:t>
            </a:r>
            <a:r>
              <a:rPr lang="en-GB" dirty="0" err="1" smtClean="0"/>
              <a:t>Romana</a:t>
            </a:r>
            <a:r>
              <a:rPr lang="en-GB" dirty="0" smtClean="0"/>
              <a:t> </a:t>
            </a:r>
            <a:r>
              <a:rPr lang="en-GB" dirty="0" err="1" smtClean="0"/>
              <a:t>Fekonja</a:t>
            </a:r>
            <a:endParaRPr lang="en-GB" dirty="0" smtClean="0"/>
          </a:p>
          <a:p>
            <a:r>
              <a:rPr lang="en-GB" dirty="0" smtClean="0"/>
              <a:t>NUK- </a:t>
            </a:r>
            <a:r>
              <a:rPr lang="en-GB" dirty="0" err="1" smtClean="0"/>
              <a:t>dr.Eva</a:t>
            </a:r>
            <a:r>
              <a:rPr lang="en-GB" dirty="0" smtClean="0"/>
              <a:t> </a:t>
            </a:r>
            <a:r>
              <a:rPr lang="en-GB" dirty="0" err="1" smtClean="0"/>
              <a:t>Kodrič</a:t>
            </a:r>
            <a:r>
              <a:rPr lang="en-GB" dirty="0" smtClean="0"/>
              <a:t> </a:t>
            </a:r>
            <a:r>
              <a:rPr lang="en-GB" dirty="0" err="1" smtClean="0"/>
              <a:t>Dačić</a:t>
            </a:r>
            <a:endParaRPr lang="en-GB" dirty="0" smtClean="0"/>
          </a:p>
          <a:p>
            <a:r>
              <a:rPr lang="en-GB" dirty="0" smtClean="0"/>
              <a:t>IZUM- od </a:t>
            </a:r>
            <a:r>
              <a:rPr lang="en-GB" dirty="0" err="1" smtClean="0"/>
              <a:t>direktorja</a:t>
            </a:r>
            <a:r>
              <a:rPr lang="en-GB" dirty="0" smtClean="0"/>
              <a:t> do </a:t>
            </a:r>
            <a:r>
              <a:rPr lang="en-GB" dirty="0" err="1" smtClean="0"/>
              <a:t>sodelavcev</a:t>
            </a:r>
            <a:endParaRPr lang="en-GB" dirty="0" smtClean="0"/>
          </a:p>
          <a:p>
            <a:r>
              <a:rPr lang="en-GB" dirty="0" err="1" smtClean="0"/>
              <a:t>Sekcija</a:t>
            </a:r>
            <a:r>
              <a:rPr lang="en-GB" dirty="0" smtClean="0"/>
              <a:t> </a:t>
            </a:r>
            <a:r>
              <a:rPr lang="en-GB" dirty="0" err="1" smtClean="0"/>
              <a:t>šolskih</a:t>
            </a:r>
            <a:r>
              <a:rPr lang="en-GB" dirty="0" smtClean="0"/>
              <a:t> </a:t>
            </a:r>
            <a:r>
              <a:rPr lang="en-GB" dirty="0" err="1" smtClean="0"/>
              <a:t>knjižnic</a:t>
            </a:r>
            <a:r>
              <a:rPr lang="en-GB" dirty="0" smtClean="0"/>
              <a:t> ZBDS</a:t>
            </a:r>
          </a:p>
          <a:p>
            <a:r>
              <a:rPr lang="en-GB" dirty="0" err="1" smtClean="0"/>
              <a:t>Sekcija</a:t>
            </a:r>
            <a:r>
              <a:rPr lang="en-GB" dirty="0" smtClean="0"/>
              <a:t> </a:t>
            </a:r>
            <a:r>
              <a:rPr lang="en-GB" dirty="0" err="1" smtClean="0"/>
              <a:t>šolskih</a:t>
            </a:r>
            <a:r>
              <a:rPr lang="en-GB" dirty="0" smtClean="0"/>
              <a:t> </a:t>
            </a:r>
            <a:r>
              <a:rPr lang="en-GB" dirty="0" err="1" smtClean="0"/>
              <a:t>knjižničarjev</a:t>
            </a:r>
            <a:r>
              <a:rPr lang="en-GB" dirty="0" smtClean="0"/>
              <a:t> SVIZ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sz="4300" dirty="0" err="1" smtClean="0"/>
              <a:t>Hvala</a:t>
            </a:r>
            <a:r>
              <a:rPr lang="en-GB" sz="4300" dirty="0" smtClean="0"/>
              <a:t> </a:t>
            </a:r>
            <a:r>
              <a:rPr lang="en-GB" sz="4300" dirty="0" err="1" smtClean="0"/>
              <a:t>vsem</a:t>
            </a:r>
            <a:r>
              <a:rPr lang="en-GB" sz="4300" dirty="0" smtClean="0"/>
              <a:t> </a:t>
            </a:r>
            <a:r>
              <a:rPr lang="en-GB" sz="4300" dirty="0" err="1" smtClean="0"/>
              <a:t>kot</a:t>
            </a:r>
            <a:r>
              <a:rPr lang="en-GB" sz="4300" dirty="0" smtClean="0"/>
              <a:t> </a:t>
            </a:r>
            <a:r>
              <a:rPr lang="en-GB" sz="4300" dirty="0" err="1" smtClean="0"/>
              <a:t>tudi</a:t>
            </a:r>
            <a:r>
              <a:rPr lang="en-GB" sz="4300" dirty="0" smtClean="0"/>
              <a:t> </a:t>
            </a:r>
            <a:r>
              <a:rPr lang="en-GB" sz="4300" dirty="0" err="1" smtClean="0"/>
              <a:t>vam</a:t>
            </a:r>
            <a:r>
              <a:rPr lang="en-GB" sz="4300" dirty="0" smtClean="0"/>
              <a:t> </a:t>
            </a:r>
            <a:r>
              <a:rPr lang="en-GB" sz="4300" dirty="0" err="1" smtClean="0"/>
              <a:t>za</a:t>
            </a:r>
            <a:r>
              <a:rPr lang="en-GB" sz="4300" dirty="0" smtClean="0"/>
              <a:t> </a:t>
            </a:r>
            <a:r>
              <a:rPr lang="en-GB" sz="4300" dirty="0" err="1" smtClean="0"/>
              <a:t>pozornost</a:t>
            </a:r>
            <a:r>
              <a:rPr lang="en-GB" sz="4300" dirty="0" smtClean="0"/>
              <a:t> in </a:t>
            </a:r>
            <a:r>
              <a:rPr lang="en-GB" sz="4300" dirty="0" err="1" smtClean="0"/>
              <a:t>zanimanje</a:t>
            </a:r>
            <a:r>
              <a:rPr lang="en-GB" sz="4300" dirty="0" smtClean="0"/>
              <a:t>, </a:t>
            </a:r>
            <a:r>
              <a:rPr lang="en-GB" sz="4300" dirty="0" err="1" smtClean="0"/>
              <a:t>kaj</a:t>
            </a:r>
            <a:r>
              <a:rPr lang="en-GB" sz="4300" dirty="0" smtClean="0"/>
              <a:t> se </a:t>
            </a:r>
            <a:r>
              <a:rPr lang="en-GB" sz="4300" dirty="0" err="1" smtClean="0"/>
              <a:t>dogaja</a:t>
            </a:r>
            <a:r>
              <a:rPr lang="en-GB" sz="4300" dirty="0" smtClean="0"/>
              <a:t> s </a:t>
            </a:r>
            <a:r>
              <a:rPr lang="en-GB" sz="4300" dirty="0" err="1" smtClean="0"/>
              <a:t>šolskimi</a:t>
            </a:r>
            <a:r>
              <a:rPr lang="en-GB" sz="4300" dirty="0" smtClean="0"/>
              <a:t> </a:t>
            </a:r>
            <a:r>
              <a:rPr lang="en-GB" sz="4300" dirty="0" err="1" smtClean="0"/>
              <a:t>knjižnicami</a:t>
            </a:r>
            <a:endParaRPr lang="en-GB" sz="4300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189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/>
              <a:t>Samostojna Slovenija in šolske knjižnice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528" y="1356792"/>
            <a:ext cx="8363272" cy="5501208"/>
          </a:xfrm>
        </p:spPr>
        <p:txBody>
          <a:bodyPr>
            <a:normAutofit lnSpcReduction="10000"/>
          </a:bodyPr>
          <a:lstStyle/>
          <a:p>
            <a:r>
              <a:rPr lang="sl-SI" dirty="0"/>
              <a:t>I</a:t>
            </a:r>
            <a:r>
              <a:rPr lang="en-US" dirty="0" err="1"/>
              <a:t>dejni</a:t>
            </a:r>
            <a:r>
              <a:rPr lang="en-US" dirty="0"/>
              <a:t> </a:t>
            </a:r>
            <a:r>
              <a:rPr lang="en-US" dirty="0" err="1"/>
              <a:t>načrt</a:t>
            </a:r>
            <a:r>
              <a:rPr lang="en-US" dirty="0"/>
              <a:t> </a:t>
            </a:r>
            <a:r>
              <a:rPr lang="en-US" dirty="0" err="1"/>
              <a:t>razvoja</a:t>
            </a:r>
            <a:r>
              <a:rPr lang="en-US" dirty="0"/>
              <a:t> </a:t>
            </a:r>
            <a:r>
              <a:rPr lang="en-US" dirty="0" err="1"/>
              <a:t>slovenskih</a:t>
            </a:r>
            <a:r>
              <a:rPr lang="en-US" dirty="0"/>
              <a:t> </a:t>
            </a:r>
            <a:r>
              <a:rPr lang="en-US" dirty="0" err="1"/>
              <a:t>šolskih</a:t>
            </a:r>
            <a:r>
              <a:rPr lang="en-US" dirty="0"/>
              <a:t> </a:t>
            </a:r>
            <a:r>
              <a:rPr lang="en-US" dirty="0" err="1"/>
              <a:t>knjižnic</a:t>
            </a:r>
            <a:r>
              <a:rPr lang="sl-SI" dirty="0"/>
              <a:t>,</a:t>
            </a:r>
            <a:r>
              <a:rPr lang="en-US" dirty="0"/>
              <a:t> </a:t>
            </a:r>
            <a:r>
              <a:rPr lang="en-US" dirty="0" err="1"/>
              <a:t>Strokovni</a:t>
            </a:r>
            <a:r>
              <a:rPr lang="en-US" dirty="0"/>
              <a:t> </a:t>
            </a:r>
            <a:r>
              <a:rPr lang="en-US" dirty="0" err="1"/>
              <a:t>svet</a:t>
            </a:r>
            <a:r>
              <a:rPr lang="en-US" dirty="0"/>
              <a:t> RS VI</a:t>
            </a:r>
            <a:r>
              <a:rPr lang="sl-SI" dirty="0"/>
              <a:t>Z</a:t>
            </a:r>
            <a:r>
              <a:rPr lang="en-US" dirty="0"/>
              <a:t> </a:t>
            </a:r>
            <a:r>
              <a:rPr lang="sl-SI" dirty="0"/>
              <a:t>, </a:t>
            </a:r>
            <a:r>
              <a:rPr lang="en-US" dirty="0"/>
              <a:t>1995</a:t>
            </a:r>
            <a:endParaRPr lang="sl-SI" dirty="0"/>
          </a:p>
          <a:p>
            <a:r>
              <a:rPr lang="en-US" dirty="0" err="1"/>
              <a:t>Zakon</a:t>
            </a:r>
            <a:r>
              <a:rPr lang="en-US" dirty="0"/>
              <a:t> o </a:t>
            </a:r>
            <a:r>
              <a:rPr lang="en-US" dirty="0" err="1"/>
              <a:t>organizaciji</a:t>
            </a:r>
            <a:r>
              <a:rPr lang="en-US" dirty="0"/>
              <a:t> in </a:t>
            </a:r>
            <a:r>
              <a:rPr lang="en-US" dirty="0" err="1"/>
              <a:t>financiranju</a:t>
            </a:r>
            <a:r>
              <a:rPr lang="en-US" dirty="0"/>
              <a:t> </a:t>
            </a:r>
            <a:r>
              <a:rPr lang="en-US" dirty="0" err="1"/>
              <a:t>vzgoje</a:t>
            </a:r>
            <a:r>
              <a:rPr lang="en-US" dirty="0"/>
              <a:t> in </a:t>
            </a:r>
            <a:r>
              <a:rPr lang="en-US" dirty="0" err="1"/>
              <a:t>izobraževanja</a:t>
            </a:r>
            <a:r>
              <a:rPr lang="sl-SI" dirty="0"/>
              <a:t> (ZOFVI)</a:t>
            </a:r>
            <a:r>
              <a:rPr lang="en-US" dirty="0"/>
              <a:t>, </a:t>
            </a:r>
            <a:r>
              <a:rPr lang="sl-SI" dirty="0"/>
              <a:t>1996: </a:t>
            </a:r>
          </a:p>
          <a:p>
            <a:pPr lvl="2">
              <a:buFont typeface="Wingdings" pitchFamily="2" charset="2"/>
              <a:buChar char="ü"/>
            </a:pPr>
            <a:r>
              <a:rPr lang="en-US" sz="2600" dirty="0" err="1"/>
              <a:t>Šola</a:t>
            </a:r>
            <a:r>
              <a:rPr lang="en-US" sz="2600" dirty="0"/>
              <a:t> </a:t>
            </a:r>
            <a:r>
              <a:rPr lang="en-US" sz="2600" dirty="0" err="1"/>
              <a:t>ima</a:t>
            </a:r>
            <a:r>
              <a:rPr lang="en-US" sz="2600" dirty="0"/>
              <a:t> </a:t>
            </a:r>
            <a:r>
              <a:rPr lang="en-US" sz="2600" dirty="0" err="1"/>
              <a:t>knjižnico</a:t>
            </a:r>
            <a:r>
              <a:rPr lang="en-US" sz="2600" dirty="0"/>
              <a:t>.</a:t>
            </a:r>
            <a:endParaRPr lang="sl-SI" sz="2600" dirty="0"/>
          </a:p>
          <a:p>
            <a:pPr lvl="2">
              <a:buFont typeface="Wingdings" pitchFamily="2" charset="2"/>
              <a:buChar char="ü"/>
            </a:pPr>
            <a:r>
              <a:rPr lang="sl-SI" sz="2600" dirty="0"/>
              <a:t>Dejavnost je zakonsko definirana</a:t>
            </a:r>
          </a:p>
          <a:p>
            <a:pPr lvl="2">
              <a:buFont typeface="Wingdings" pitchFamily="2" charset="2"/>
              <a:buChar char="ü"/>
            </a:pPr>
            <a:r>
              <a:rPr lang="sl-SI" sz="2600" dirty="0"/>
              <a:t>Kvalificiran knjižničar v normiranem deležu</a:t>
            </a:r>
          </a:p>
          <a:p>
            <a:endParaRPr lang="sl-SI" dirty="0"/>
          </a:p>
          <a:p>
            <a:pPr marL="0" indent="0" algn="ctr">
              <a:buNone/>
            </a:pPr>
            <a:r>
              <a:rPr lang="sl-SI" dirty="0"/>
              <a:t>Kaj in Kdo? DA - </a:t>
            </a:r>
            <a:r>
              <a:rPr lang="sl-SI" dirty="0">
                <a:solidFill>
                  <a:srgbClr val="FF0000"/>
                </a:solidFill>
              </a:rPr>
              <a:t>Kakšna? NE </a:t>
            </a:r>
          </a:p>
          <a:p>
            <a:endParaRPr lang="sl-SI" dirty="0"/>
          </a:p>
          <a:p>
            <a:pPr marL="0" indent="0" algn="ctr">
              <a:buNone/>
            </a:pPr>
            <a:r>
              <a:rPr lang="en-US" dirty="0" err="1"/>
              <a:t>Šolski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pomena</a:t>
            </a:r>
            <a:r>
              <a:rPr lang="en-US" dirty="0"/>
              <a:t> </a:t>
            </a:r>
            <a:r>
              <a:rPr lang="en-US" dirty="0" err="1"/>
              <a:t>šolske</a:t>
            </a:r>
            <a:r>
              <a:rPr lang="en-US" dirty="0"/>
              <a:t> </a:t>
            </a:r>
            <a:r>
              <a:rPr lang="en-US" dirty="0" err="1"/>
              <a:t>knjižnice</a:t>
            </a:r>
            <a:r>
              <a:rPr lang="sl-SI" dirty="0"/>
              <a:t> (ŠK)</a:t>
            </a:r>
            <a:r>
              <a:rPr lang="en-US" dirty="0"/>
              <a:t> </a:t>
            </a:r>
            <a:r>
              <a:rPr lang="en-US" dirty="0" err="1"/>
              <a:t>sicer</a:t>
            </a:r>
            <a:r>
              <a:rPr lang="en-US" dirty="0"/>
              <a:t> </a:t>
            </a:r>
            <a:r>
              <a:rPr lang="en-US" dirty="0" err="1"/>
              <a:t>nikoli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</a:t>
            </a:r>
            <a:r>
              <a:rPr lang="en-US" dirty="0" err="1"/>
              <a:t>zanikal</a:t>
            </a:r>
            <a:r>
              <a:rPr lang="en-US" dirty="0"/>
              <a:t>, </a:t>
            </a:r>
            <a:r>
              <a:rPr lang="en-US" dirty="0" err="1"/>
              <a:t>vendar</a:t>
            </a:r>
            <a:r>
              <a:rPr lang="en-US" dirty="0"/>
              <a:t> pa mu </a:t>
            </a:r>
            <a:r>
              <a:rPr lang="en-US" dirty="0" err="1"/>
              <a:t>tudi</a:t>
            </a:r>
            <a:r>
              <a:rPr lang="en-US" dirty="0"/>
              <a:t> </a:t>
            </a:r>
            <a:r>
              <a:rPr lang="en-US" dirty="0" err="1"/>
              <a:t>ustrezne</a:t>
            </a:r>
            <a:r>
              <a:rPr lang="en-US" dirty="0"/>
              <a:t> </a:t>
            </a:r>
            <a:r>
              <a:rPr lang="en-US" dirty="0" err="1"/>
              <a:t>veljave</a:t>
            </a:r>
            <a:r>
              <a:rPr lang="en-US" dirty="0"/>
              <a:t> v </a:t>
            </a:r>
            <a:r>
              <a:rPr lang="en-US" dirty="0" err="1"/>
              <a:t>praksi</a:t>
            </a:r>
            <a:r>
              <a:rPr lang="en-US" dirty="0"/>
              <a:t> </a:t>
            </a:r>
            <a:r>
              <a:rPr lang="en-US" dirty="0" err="1"/>
              <a:t>nikoli</a:t>
            </a:r>
            <a:r>
              <a:rPr lang="en-US" dirty="0"/>
              <a:t> </a:t>
            </a:r>
            <a:r>
              <a:rPr lang="en-US" dirty="0" err="1"/>
              <a:t>ni</a:t>
            </a:r>
            <a:r>
              <a:rPr lang="en-US" dirty="0"/>
              <a:t> dal.</a:t>
            </a:r>
          </a:p>
        </p:txBody>
      </p:sp>
    </p:spTree>
    <p:extLst>
      <p:ext uri="{BB962C8B-B14F-4D97-AF65-F5344CB8AC3E}">
        <p14:creationId xmlns:p14="http://schemas.microsoft.com/office/powerpoint/2010/main" val="57085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67645" y="1385740"/>
            <a:ext cx="11717518" cy="4864231"/>
          </a:xfrm>
        </p:spPr>
        <p:txBody>
          <a:bodyPr/>
          <a:lstStyle/>
          <a:p>
            <a:pPr marL="0" indent="0" algn="ctr">
              <a:buNone/>
            </a:pPr>
            <a:r>
              <a:rPr lang="sl-SI" sz="4800" dirty="0"/>
              <a:t>»Zgodovina šolske knjige in šolske </a:t>
            </a:r>
            <a:r>
              <a:rPr lang="sl-SI" sz="4800" dirty="0" smtClean="0"/>
              <a:t>knjižnice</a:t>
            </a:r>
            <a:endParaRPr lang="en-GB" sz="4800" dirty="0" smtClean="0"/>
          </a:p>
          <a:p>
            <a:pPr marL="0" indent="0" algn="ctr">
              <a:buNone/>
            </a:pPr>
            <a:r>
              <a:rPr lang="sl-SI" sz="4800" dirty="0" smtClean="0"/>
              <a:t> </a:t>
            </a:r>
            <a:r>
              <a:rPr lang="sl-SI" sz="4800" dirty="0"/>
              <a:t>je dejansko </a:t>
            </a:r>
            <a:r>
              <a:rPr lang="sl-SI" sz="4800" dirty="0" smtClean="0"/>
              <a:t>zgodovina </a:t>
            </a:r>
            <a:endParaRPr lang="en-GB" sz="4800" dirty="0" smtClean="0"/>
          </a:p>
          <a:p>
            <a:pPr marL="0" indent="0" algn="ctr">
              <a:buNone/>
            </a:pPr>
            <a:r>
              <a:rPr lang="sl-SI" sz="4800" dirty="0" smtClean="0"/>
              <a:t>slovenske šole in učiteljstva.</a:t>
            </a:r>
            <a:r>
              <a:rPr lang="en-GB" sz="4800" dirty="0" smtClean="0"/>
              <a:t>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21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63571" y="1825624"/>
            <a:ext cx="11274457" cy="45751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GB" dirty="0" err="1" smtClean="0"/>
              <a:t>Zakon</a:t>
            </a:r>
            <a:r>
              <a:rPr lang="en-GB" dirty="0" smtClean="0"/>
              <a:t> o </a:t>
            </a:r>
            <a:r>
              <a:rPr lang="en-GB" dirty="0" err="1" smtClean="0"/>
              <a:t>knjižničarstvu</a:t>
            </a:r>
            <a:r>
              <a:rPr lang="en-GB" dirty="0" smtClean="0"/>
              <a:t> (2001)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dirty="0" smtClean="0"/>
              <a:t>Pravilnik </a:t>
            </a:r>
            <a:r>
              <a:rPr lang="sl-SI" dirty="0"/>
              <a:t>o pogojih za izvajanje knjižnične dejavnosti kot javne službe </a:t>
            </a:r>
            <a:r>
              <a:rPr lang="en-GB" dirty="0" smtClean="0"/>
              <a:t>(2003)</a:t>
            </a:r>
          </a:p>
          <a:p>
            <a:pPr marL="0" indent="0">
              <a:buNone/>
            </a:pPr>
            <a:r>
              <a:rPr lang="sl-SI" dirty="0"/>
              <a:t/>
            </a:r>
            <a:br>
              <a:rPr lang="sl-SI" dirty="0"/>
            </a:br>
            <a:r>
              <a:rPr lang="en-GB" dirty="0" smtClean="0">
                <a:solidFill>
                  <a:schemeClr val="accent1"/>
                </a:solidFill>
              </a:rPr>
              <a:t>NISTA </a:t>
            </a:r>
            <a:r>
              <a:rPr lang="en-GB" dirty="0" err="1" smtClean="0">
                <a:solidFill>
                  <a:schemeClr val="accent1"/>
                </a:solidFill>
              </a:rPr>
              <a:t>na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err="1" smtClean="0">
                <a:solidFill>
                  <a:schemeClr val="accent1"/>
                </a:solidFill>
              </a:rPr>
              <a:t>področju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err="1" smtClean="0">
                <a:solidFill>
                  <a:schemeClr val="accent1"/>
                </a:solidFill>
              </a:rPr>
              <a:t>šolskih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en-GB" dirty="0" err="1" smtClean="0">
                <a:solidFill>
                  <a:schemeClr val="accent1"/>
                </a:solidFill>
              </a:rPr>
              <a:t>knjižnic</a:t>
            </a:r>
            <a:r>
              <a:rPr lang="en-GB" dirty="0" smtClean="0">
                <a:solidFill>
                  <a:schemeClr val="accent1"/>
                </a:solidFill>
              </a:rPr>
              <a:t> </a:t>
            </a:r>
            <a:r>
              <a:rPr lang="sl-SI" dirty="0" smtClean="0">
                <a:solidFill>
                  <a:schemeClr val="accent1"/>
                </a:solidFill>
              </a:rPr>
              <a:t>nikoli  </a:t>
            </a:r>
            <a:r>
              <a:rPr lang="sl-SI" dirty="0">
                <a:solidFill>
                  <a:schemeClr val="accent1"/>
                </a:solidFill>
              </a:rPr>
              <a:t>(</a:t>
            </a:r>
            <a:r>
              <a:rPr lang="sl-SI" dirty="0" smtClean="0">
                <a:solidFill>
                  <a:schemeClr val="accent1"/>
                </a:solidFill>
              </a:rPr>
              <a:t>za)živel</a:t>
            </a:r>
            <a:r>
              <a:rPr lang="en-GB" dirty="0" smtClean="0">
                <a:solidFill>
                  <a:schemeClr val="accent1"/>
                </a:solidFill>
              </a:rPr>
              <a:t>a</a:t>
            </a:r>
            <a:r>
              <a:rPr lang="sl-SI" dirty="0" smtClean="0">
                <a:solidFill>
                  <a:schemeClr val="accent1"/>
                </a:solidFill>
              </a:rPr>
              <a:t>-pogoji </a:t>
            </a:r>
            <a:r>
              <a:rPr lang="sl-SI" dirty="0">
                <a:solidFill>
                  <a:schemeClr val="accent1"/>
                </a:solidFill>
              </a:rPr>
              <a:t>so ostali mrtva črka na papirju, kar se je najbolj odražalo </a:t>
            </a:r>
            <a:endParaRPr lang="en-GB" dirty="0" smtClean="0">
              <a:solidFill>
                <a:schemeClr val="accent1"/>
              </a:solidFill>
            </a:endParaRPr>
          </a:p>
          <a:p>
            <a:pPr lvl="1"/>
            <a:r>
              <a:rPr lang="sl-SI" sz="2800" dirty="0" smtClean="0">
                <a:solidFill>
                  <a:srgbClr val="FF0000"/>
                </a:solidFill>
              </a:rPr>
              <a:t>v </a:t>
            </a:r>
            <a:r>
              <a:rPr lang="sl-SI" sz="2800" dirty="0">
                <a:solidFill>
                  <a:srgbClr val="FF0000"/>
                </a:solidFill>
              </a:rPr>
              <a:t>neurejenem položaju </a:t>
            </a:r>
            <a:r>
              <a:rPr lang="en-GB" sz="2800" dirty="0" err="1" smtClean="0">
                <a:solidFill>
                  <a:srgbClr val="FF0000"/>
                </a:solidFill>
              </a:rPr>
              <a:t>šolskih</a:t>
            </a:r>
            <a:r>
              <a:rPr lang="en-GB" sz="2800" dirty="0" smtClean="0">
                <a:solidFill>
                  <a:srgbClr val="FF0000"/>
                </a:solidFill>
              </a:rPr>
              <a:t> </a:t>
            </a:r>
            <a:r>
              <a:rPr lang="sl-SI" sz="2800" dirty="0" smtClean="0">
                <a:solidFill>
                  <a:srgbClr val="FF0000"/>
                </a:solidFill>
              </a:rPr>
              <a:t>knjižničarjev </a:t>
            </a:r>
            <a:r>
              <a:rPr lang="sl-SI" sz="2800" dirty="0">
                <a:solidFill>
                  <a:srgbClr val="FF0000"/>
                </a:solidFill>
              </a:rPr>
              <a:t>in </a:t>
            </a:r>
            <a:endParaRPr lang="en-GB" sz="2800" dirty="0" smtClean="0">
              <a:solidFill>
                <a:srgbClr val="FF0000"/>
              </a:solidFill>
            </a:endParaRPr>
          </a:p>
          <a:p>
            <a:pPr lvl="1"/>
            <a:r>
              <a:rPr lang="sl-SI" sz="2800" dirty="0" err="1" smtClean="0">
                <a:solidFill>
                  <a:srgbClr val="FF0000"/>
                </a:solidFill>
              </a:rPr>
              <a:t>neuresničevanju</a:t>
            </a:r>
            <a:r>
              <a:rPr lang="sl-SI" sz="2800" dirty="0" smtClean="0">
                <a:solidFill>
                  <a:srgbClr val="FF0000"/>
                </a:solidFill>
              </a:rPr>
              <a:t> </a:t>
            </a:r>
            <a:r>
              <a:rPr lang="sl-SI" sz="2800" dirty="0">
                <a:solidFill>
                  <a:srgbClr val="FF0000"/>
                </a:solidFill>
              </a:rPr>
              <a:t>standarda o letnem prirastu knjižničnega gradiva) </a:t>
            </a:r>
            <a:r>
              <a:rPr lang="sl-SI" dirty="0"/>
              <a:t/>
            </a:r>
            <a:br>
              <a:rPr lang="sl-SI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6108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KAKO JE TO MOGOČE?????</a:t>
            </a:r>
          </a:p>
          <a:p>
            <a:pPr marL="0" indent="0" algn="ctr">
              <a:buNone/>
            </a:pPr>
            <a:endParaRPr lang="en-GB" sz="4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ZAKAJ?</a:t>
            </a:r>
          </a:p>
          <a:p>
            <a:pPr marL="0" indent="0" algn="ctr">
              <a:buNone/>
            </a:pPr>
            <a:endParaRPr lang="en-GB" sz="44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KAJ/KJE JE RAZLOG?</a:t>
            </a:r>
          </a:p>
          <a:p>
            <a:pPr marL="0" indent="0" algn="ctr">
              <a:buNone/>
            </a:pPr>
            <a:r>
              <a:rPr lang="en-GB" sz="4400" dirty="0" smtClean="0">
                <a:solidFill>
                  <a:srgbClr val="FF0000"/>
                </a:solidFill>
              </a:rPr>
              <a:t>………..</a:t>
            </a:r>
            <a:endParaRPr lang="en-GB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3112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/>
              <a:t>Prelomni trenutek DECEMBER 2015:</a:t>
            </a:r>
            <a:br>
              <a:rPr lang="sl-SI" dirty="0"/>
            </a:br>
            <a:r>
              <a:rPr lang="sl-SI" dirty="0"/>
              <a:t>novela Zakona o knjižničarstvu: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ŠK niso več del knjižnična javne službe, ampak sestavni del javne službe na področju VIZ</a:t>
            </a:r>
          </a:p>
          <a:p>
            <a:endParaRPr lang="sl-SI" dirty="0"/>
          </a:p>
          <a:p>
            <a:r>
              <a:rPr lang="sl-SI" dirty="0"/>
              <a:t>Vendar pa ostajajo v  Knjižničnem informacijskem sistemu Slovenije</a:t>
            </a:r>
          </a:p>
          <a:p>
            <a:endParaRPr lang="sl-SI" dirty="0"/>
          </a:p>
          <a:p>
            <a:pPr marL="0" indent="0" algn="ctr">
              <a:buNone/>
            </a:pPr>
            <a:r>
              <a:rPr lang="sl-SI" dirty="0">
                <a:solidFill>
                  <a:srgbClr val="FF0000"/>
                </a:solidFill>
              </a:rPr>
              <a:t>COBISS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DC377BC-2055-2C96-AFBA-69FD03B026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9005" y="4226312"/>
            <a:ext cx="2169302" cy="2169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191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04664"/>
            <a:ext cx="8748464" cy="1512168"/>
          </a:xfrm>
        </p:spPr>
        <p:txBody>
          <a:bodyPr>
            <a:normAutofit/>
          </a:bodyPr>
          <a:lstStyle/>
          <a:p>
            <a:r>
              <a:rPr lang="sl-SI" dirty="0"/>
              <a:t>Novela Zakona o knjižničarstvu </a:t>
            </a:r>
            <a:br>
              <a:rPr lang="sl-SI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412777"/>
            <a:ext cx="8634536" cy="5594744"/>
          </a:xfrm>
        </p:spPr>
        <p:txBody>
          <a:bodyPr>
            <a:normAutofit/>
          </a:bodyPr>
          <a:lstStyle/>
          <a:p>
            <a:r>
              <a:rPr lang="sl-SI" dirty="0"/>
              <a:t>Samostojno poglavje za ŠK v Zknj</a:t>
            </a:r>
          </a:p>
          <a:p>
            <a:r>
              <a:rPr lang="sl-SI" dirty="0"/>
              <a:t>Škarje in platno v roke ministra za izobraževanje</a:t>
            </a:r>
          </a:p>
          <a:p>
            <a:pPr lvl="1"/>
            <a:r>
              <a:rPr lang="sl-SI" dirty="0"/>
              <a:t>Pravilnik o pogojih za delovanje šolskih knjižnic </a:t>
            </a:r>
          </a:p>
          <a:p>
            <a:pPr lvl="1"/>
            <a:endParaRPr lang="sl-SI" dirty="0"/>
          </a:p>
          <a:p>
            <a:pPr lvl="1"/>
            <a:r>
              <a:rPr lang="sl-SI" dirty="0"/>
              <a:t>Uresničitev Pravilnika v praksi</a:t>
            </a:r>
          </a:p>
          <a:p>
            <a:pPr lvl="1"/>
            <a:endParaRPr lang="sl-SI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0C8D07-3CEA-8586-5CE5-970752AA1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3426" y="4509120"/>
            <a:ext cx="3249613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9464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916887-AF92-E00C-6405-111C251C6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472" y="365125"/>
            <a:ext cx="11006328" cy="6191123"/>
          </a:xfrm>
        </p:spPr>
        <p:txBody>
          <a:bodyPr>
            <a:normAutofit/>
          </a:bodyPr>
          <a:lstStyle/>
          <a:p>
            <a:pPr algn="ctr"/>
            <a:r>
              <a:rPr lang="sl-SI" dirty="0"/>
              <a:t/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Pravilnik </a:t>
            </a:r>
            <a:r>
              <a:rPr lang="sl-SI" dirty="0"/>
              <a:t>o pogojih za delovanje šolskih knjižnic</a:t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dirty="0">
                <a:solidFill>
                  <a:srgbClr val="FF0000"/>
                </a:solidFill>
              </a:rPr>
              <a:t>namesto </a:t>
            </a:r>
            <a:r>
              <a:rPr lang="sl-SI" dirty="0"/>
              <a:t/>
            </a:r>
            <a:br>
              <a:rPr lang="sl-SI" dirty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Pravilnika </a:t>
            </a:r>
            <a:r>
              <a:rPr lang="sl-SI" dirty="0"/>
              <a:t>o pogojih za izvajanje knjižnične dejavnosti kot javne službe </a:t>
            </a:r>
            <a:br>
              <a:rPr lang="sl-SI" dirty="0"/>
            </a:b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117021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063552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l-SI" dirty="0"/>
              <a:t>ZOFVI in nedorečen položaj knjižničarja</a:t>
            </a:r>
            <a:endParaRPr lang="en-GB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649224" y="731520"/>
            <a:ext cx="11119104" cy="6053328"/>
          </a:xfrm>
        </p:spPr>
        <p:txBody>
          <a:bodyPr>
            <a:noAutofit/>
          </a:bodyPr>
          <a:lstStyle/>
          <a:p>
            <a:r>
              <a:rPr lang="sl-SI" dirty="0"/>
              <a:t>Knjižničar je strokovni delavec, a ni učitelj</a:t>
            </a:r>
          </a:p>
          <a:p>
            <a:r>
              <a:rPr lang="sl-SI" dirty="0"/>
              <a:t>Knjižničar nima določenih nalog, ima samo določeno 40 urno tedensko delovno obveznost </a:t>
            </a:r>
          </a:p>
          <a:p>
            <a:r>
              <a:rPr lang="sl-SI" dirty="0"/>
              <a:t>Knjižničar nima individualnega letnega načrta kot ga ima učitelj</a:t>
            </a:r>
          </a:p>
          <a:p>
            <a:r>
              <a:rPr lang="sl-SI" dirty="0"/>
              <a:t>Knjižničar nima pravic iz naslova neenakomerne razporeditve delovnega časa</a:t>
            </a:r>
          </a:p>
          <a:p>
            <a:r>
              <a:rPr lang="sl-SI" dirty="0"/>
              <a:t>Normativi in standardi za izvajanje  VIZ programov določajo samo sistemiziran delež šolskega knjižničarja</a:t>
            </a:r>
          </a:p>
          <a:p>
            <a:r>
              <a:rPr lang="sl-SI" dirty="0"/>
              <a:t>Elementi za sistemizacijo šolskega knjižničarja niso podrobneje določeni</a:t>
            </a:r>
          </a:p>
          <a:p>
            <a:pPr marL="0" indent="0">
              <a:buNone/>
            </a:pPr>
            <a:r>
              <a:rPr lang="sl-SI" dirty="0"/>
              <a:t>        ……………………………………………………………………………</a:t>
            </a:r>
          </a:p>
          <a:p>
            <a:pPr marL="0" indent="0" algn="ctr">
              <a:buNone/>
            </a:pPr>
            <a:r>
              <a:rPr lang="sl-SI" dirty="0">
                <a:solidFill>
                  <a:srgbClr val="FF0000"/>
                </a:solidFill>
              </a:rPr>
              <a:t>Zato je knjižničarka je „deklica za vse“ </a:t>
            </a:r>
          </a:p>
          <a:p>
            <a:pPr marL="0" indent="0" algn="ctr">
              <a:buNone/>
            </a:pPr>
            <a:r>
              <a:rPr lang="sl-SI" dirty="0">
                <a:solidFill>
                  <a:srgbClr val="FF0000"/>
                </a:solidFill>
              </a:rPr>
              <a:t>Kdo pa potem opravi delo knjižničarja?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1272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660</Words>
  <Application>Microsoft Office PowerPoint</Application>
  <PresentationFormat>Širokozaslonsko</PresentationFormat>
  <Paragraphs>108</Paragraphs>
  <Slides>18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tisa</vt:lpstr>
      <vt:lpstr>Wingdings</vt:lpstr>
      <vt:lpstr>Officeova tema</vt:lpstr>
      <vt:lpstr>Šolske knjižnice na poti v umestitev v šolski sistem Vesna Čopič</vt:lpstr>
      <vt:lpstr>Samostojna Slovenija in šolske knjižnice</vt:lpstr>
      <vt:lpstr>PowerPointova predstavitev</vt:lpstr>
      <vt:lpstr>PowerPointova predstavitev</vt:lpstr>
      <vt:lpstr>PowerPointova predstavitev</vt:lpstr>
      <vt:lpstr>Prelomni trenutek DECEMBER 2015: novela Zakona o knjižničarstvu: </vt:lpstr>
      <vt:lpstr>Novela Zakona o knjižničarstvu  </vt:lpstr>
      <vt:lpstr>  Pravilnik o pogojih za delovanje šolskih knjižnic  namesto   Pravilnika o pogojih za izvajanje knjižnične dejavnosti kot javne službe  </vt:lpstr>
      <vt:lpstr>ZOFVI in nedorečen položaj knjižničarja</vt:lpstr>
      <vt:lpstr>ZOFVI in financiranje knjižničnega gradiva</vt:lpstr>
      <vt:lpstr>Pravilnik o pogojih za delovanje šolskih knjižnic</vt:lpstr>
      <vt:lpstr>  Računsko sodišče RS  Revizijsko poročilo Bralna pismenost otrok v Republiki Sloveniji (2020)  </vt:lpstr>
      <vt:lpstr>Glavni izzivi</vt:lpstr>
      <vt:lpstr>Kako premakniti knjižnico in knjižnično dejavnost   iz obrobja v središče izobraževalnega procesa? </vt:lpstr>
      <vt:lpstr>Kako zagotoviti  enak dostop do knjižnične dejavnosti po vseh slovenskih šolah? </vt:lpstr>
      <vt:lpstr>Kaj pomeni organizirati knjižnično dejavnost? </vt:lpstr>
      <vt:lpstr>Uresničitev vseh novosti</vt:lpstr>
      <vt:lpstr>Samo SKUPAJ in z ENIM glasom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Šolske knjižnice na poti v umestitev v šolski sistem Vesna Čopič</dc:title>
  <dc:creator>Vesna Čopič</dc:creator>
  <cp:lastModifiedBy>vesna</cp:lastModifiedBy>
  <cp:revision>8</cp:revision>
  <dcterms:created xsi:type="dcterms:W3CDTF">2023-11-24T16:29:16Z</dcterms:created>
  <dcterms:modified xsi:type="dcterms:W3CDTF">2023-11-25T07:28:48Z</dcterms:modified>
</cp:coreProperties>
</file>