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69" r:id="rId3"/>
    <p:sldId id="271" r:id="rId5"/>
    <p:sldId id="306" r:id="rId6"/>
    <p:sldId id="303" r:id="rId7"/>
    <p:sldId id="305" r:id="rId8"/>
    <p:sldId id="308" r:id="rId9"/>
    <p:sldId id="298" r:id="rId10"/>
    <p:sldId id="299" r:id="rId11"/>
    <p:sldId id="309" r:id="rId12"/>
    <p:sldId id="307" r:id="rId13"/>
    <p:sldId id="297" r:id="rId14"/>
    <p:sldId id="304" r:id="rId15"/>
    <p:sldId id="300" r:id="rId16"/>
    <p:sldId id="302" r:id="rId17"/>
    <p:sldId id="310" r:id="rId18"/>
    <p:sldId id="311" r:id="rId19"/>
    <p:sldId id="270" r:id="rId20"/>
    <p:sldId id="274" r:id="rId21"/>
    <p:sldId id="275" r:id="rId22"/>
    <p:sldId id="276" r:id="rId23"/>
    <p:sldId id="280" r:id="rId24"/>
    <p:sldId id="281" r:id="rId25"/>
    <p:sldId id="332" r:id="rId26"/>
    <p:sldId id="286" r:id="rId27"/>
    <p:sldId id="282" r:id="rId28"/>
    <p:sldId id="293" r:id="rId29"/>
    <p:sldId id="294" r:id="rId30"/>
    <p:sldId id="333" r:id="rId31"/>
  </p:sldIdLst>
  <p:sldSz cx="12192000" cy="6858000"/>
  <p:notesSz cx="6858000" cy="9144000"/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entury Gothic" panose="020B050202020202020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entury Gothic" panose="020B050202020202020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entury Gothic" panose="020B050202020202020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entury Gothic" panose="020B050202020202020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entury Gothic" panose="020B050202020202020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entury Gothic" panose="020B050202020202020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entury Gothic" panose="020B050202020202020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entury Gothic" panose="020B050202020202020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entury Gothic" panose="020B050202020202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ar Hokman" initials="PH" lastIdx="13" clrIdx="0"/>
  <p:cmAuthor id="2" name="Iva Milardović Štimac" initials="IŠ" lastIdx="2" clrIdx="1"/>
  <p:cmAuthor id="4" name="Luka Juroš" initials="LJ" lastIdx="1" clrIdx="3"/>
  <p:cmAuthor id="5" name="Krešimir Štimac" initials="KŠ" lastIdx="1" clrIdx="4"/>
  <p:cmAuthor id="6" name="Peteh, Maja" initials="PM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1541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1-09T13:38:34.883" idx="2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 fontAlgn="auto"/>
            <a:endParaRPr lang="hr-HR" strike="noStrike" noProof="1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 fontAlgn="auto"/>
            <a:fld id="{A93B8C94-C2E3-44A2-92AE-59E251D0085C}" type="datetime1">
              <a:rPr lang="hr-HR" strike="noStrike" noProof="1" smtClean="0">
                <a:latin typeface="+mn-lt"/>
                <a:ea typeface="+mn-ea"/>
                <a:cs typeface="+mn-cs"/>
              </a:rPr>
            </a:fld>
            <a:endParaRPr lang="hr-HR" strike="noStrike" noProof="1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 fontAlgn="auto"/>
            <a:endParaRPr lang="hr-HR" strike="noStrike" noProof="1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 fontAlgn="auto"/>
            <a:fld id="{0063CFFE-8462-416E-AEB2-4E7281CE0770}" type="slidenum">
              <a:rPr lang="hr-HR" strike="noStrike" noProof="1" smtClean="0">
                <a:latin typeface="+mn-lt"/>
                <a:ea typeface="+mn-ea"/>
                <a:cs typeface="+mn-cs"/>
              </a:rPr>
            </a:fld>
            <a:endParaRPr lang="hr-HR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 fontAlgn="auto"/>
            <a:endParaRPr lang="hr-HR" strike="noStrike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CBECFC89-A9B8-45F1-90D4-FCAD2AB16769}" type="datetime1">
              <a:rPr lang="hr-HR" strike="noStrike" noProof="1" smtClean="0">
                <a:latin typeface="+mn-lt"/>
                <a:ea typeface="+mn-ea"/>
                <a:cs typeface="+mn-cs"/>
              </a:rPr>
            </a:fld>
            <a:endParaRPr lang="hr-HR" strike="noStrike" noProof="1"/>
          </a:p>
        </p:txBody>
      </p:sp>
      <p:sp>
        <p:nvSpPr>
          <p:cNvPr id="14340" name="Rezervirano mjesto za sliku na slajdu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Rezervirano mjesto za bilješke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hr-HR" altLang="en-US" dirty="0"/>
              <a:t>Kliknite da biste uredili stilove teksta matrice</a:t>
            </a:r>
            <a:endParaRPr lang="hr-HR" altLang="en-US" dirty="0"/>
          </a:p>
          <a:p>
            <a:pPr lvl="1"/>
            <a:r>
              <a:rPr lang="hr-HR" altLang="en-US" dirty="0"/>
              <a:t>Druga razina</a:t>
            </a:r>
            <a:endParaRPr lang="hr-HR" altLang="en-US" dirty="0"/>
          </a:p>
          <a:p>
            <a:pPr lvl="2"/>
            <a:r>
              <a:rPr lang="hr-HR" altLang="en-US" dirty="0"/>
              <a:t>Treća razina</a:t>
            </a:r>
            <a:endParaRPr lang="hr-HR" altLang="en-US" dirty="0"/>
          </a:p>
          <a:p>
            <a:pPr lvl="3"/>
            <a:r>
              <a:rPr lang="hr-HR" altLang="en-US" dirty="0"/>
              <a:t>Četvrta razina</a:t>
            </a:r>
            <a:endParaRPr lang="hr-HR" altLang="en-US" dirty="0"/>
          </a:p>
          <a:p>
            <a:pPr lvl="4"/>
            <a:r>
              <a:rPr lang="hr-HR" altLang="en-US" dirty="0"/>
              <a:t>Peta razina</a:t>
            </a:r>
            <a:endParaRPr lang="hr-HR" alt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 fontAlgn="auto"/>
            <a:endParaRPr lang="hr-HR" strike="noStrike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 fontAlgn="auto"/>
            <a:fld id="{14E81925-CA98-455D-A45B-7A71D36D9055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Rezervirano mjesto za bilješke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hr-HR" altLang="en-US" dirty="0"/>
          </a:p>
        </p:txBody>
      </p:sp>
      <p:sp>
        <p:nvSpPr>
          <p:cNvPr id="16387" name="Rezervirano mjesto za broj slajda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hr-HR" altLang="en-US" sz="1200">
                <a:latin typeface="Calibri" panose="020F0502020204030204" charset="0"/>
              </a:rPr>
            </a:fld>
            <a:endParaRPr lang="hr-HR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utnik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52" name="Pravokutnik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Pravokutnik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54" name="Grupa 3"/>
          <p:cNvGrpSpPr/>
          <p:nvPr/>
        </p:nvGrpSpPr>
        <p:grpSpPr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 fontAlgn="auto"/>
            <a:r>
              <a:rPr lang="hr-HR" strike="noStrike" noProof="0"/>
              <a:t>Kliknite da biste uredili stil podnaslova matrice</a:t>
            </a:r>
            <a:endParaRPr lang="hr-HR" strike="noStrike" noProof="0" dirty="0"/>
          </a:p>
        </p:txBody>
      </p:sp>
      <p:sp>
        <p:nvSpPr>
          <p:cNvPr id="20" name="Rezervirano mjesto za datum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auto"/>
            <a:fld id="{72C415FC-0779-41E6-BC71-265C2FDBB383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21" name="Rezervirano mjesto za podnožje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 fontAlgn="auto"/>
            <a:endParaRPr lang="hr-HR" strike="noStrike" noProof="0" dirty="0"/>
          </a:p>
        </p:txBody>
      </p:sp>
      <p:sp>
        <p:nvSpPr>
          <p:cNvPr id="22" name="Rezervirano mjesto za broj slajda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  <a:p>
            <a:pPr lvl="1" rtl="0" fontAlgn="auto"/>
            <a:r>
              <a:rPr lang="hr-HR" strike="noStrike" noProof="0"/>
              <a:t>Druga razina</a:t>
            </a:r>
            <a:endParaRPr lang="hr-HR" strike="noStrike" noProof="0"/>
          </a:p>
          <a:p>
            <a:pPr lvl="2" rtl="0" fontAlgn="auto"/>
            <a:r>
              <a:rPr lang="hr-HR" strike="noStrike" noProof="0"/>
              <a:t>Treća razina</a:t>
            </a:r>
            <a:endParaRPr lang="hr-HR" strike="noStrike" noProof="0"/>
          </a:p>
          <a:p>
            <a:pPr lvl="3" rtl="0" fontAlgn="auto"/>
            <a:r>
              <a:rPr lang="hr-HR" strike="noStrike" noProof="0"/>
              <a:t>Četvrta razina</a:t>
            </a:r>
            <a:endParaRPr lang="hr-HR" strike="noStrike" noProof="0"/>
          </a:p>
          <a:p>
            <a:pPr lvl="4" rtl="0" fontAlgn="auto"/>
            <a:r>
              <a:rPr lang="hr-HR" strike="noStrike" noProof="0"/>
              <a:t>Peta razina</a:t>
            </a:r>
            <a:endParaRPr lang="hr-HR" strike="noStrike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68721B06-F4E7-41B3-A6AD-D2911360DD3C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endParaRPr lang="hr-HR" strike="noStrike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469563" y="6307138"/>
            <a:ext cx="1463675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  <a:p>
            <a:pPr lvl="1" rtl="0" fontAlgn="auto"/>
            <a:r>
              <a:rPr lang="hr-HR" strike="noStrike" noProof="0"/>
              <a:t>Druga razina</a:t>
            </a:r>
            <a:endParaRPr lang="hr-HR" strike="noStrike" noProof="0"/>
          </a:p>
          <a:p>
            <a:pPr lvl="2" rtl="0" fontAlgn="auto"/>
            <a:r>
              <a:rPr lang="hr-HR" strike="noStrike" noProof="0"/>
              <a:t>Treća razina</a:t>
            </a:r>
            <a:endParaRPr lang="hr-HR" strike="noStrike" noProof="0"/>
          </a:p>
          <a:p>
            <a:pPr lvl="3" rtl="0" fontAlgn="auto"/>
            <a:r>
              <a:rPr lang="hr-HR" strike="noStrike" noProof="0"/>
              <a:t>Četvrta razina</a:t>
            </a:r>
            <a:endParaRPr lang="hr-HR" strike="noStrike" noProof="0"/>
          </a:p>
          <a:p>
            <a:pPr lvl="4" rtl="0" fontAlgn="auto"/>
            <a:r>
              <a:rPr lang="hr-HR" strike="noStrike" noProof="0"/>
              <a:t>Peta razina</a:t>
            </a:r>
            <a:endParaRPr lang="hr-HR" strike="noStrike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497B5AC4-336A-44A4-B730-88332B7FB9E0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endParaRPr lang="hr-HR" strike="noStrike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469563" y="6307138"/>
            <a:ext cx="1463675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  <a:p>
            <a:pPr lvl="1" rtl="0" fontAlgn="auto"/>
            <a:r>
              <a:rPr lang="hr-HR" strike="noStrike" noProof="0"/>
              <a:t>Druga razina</a:t>
            </a:r>
            <a:endParaRPr lang="hr-HR" strike="noStrike" noProof="0"/>
          </a:p>
          <a:p>
            <a:pPr lvl="2" rtl="0" fontAlgn="auto"/>
            <a:r>
              <a:rPr lang="hr-HR" strike="noStrike" noProof="0"/>
              <a:t>Treća razina</a:t>
            </a:r>
            <a:endParaRPr lang="hr-HR" strike="noStrike" noProof="0"/>
          </a:p>
          <a:p>
            <a:pPr lvl="3" rtl="0" fontAlgn="auto"/>
            <a:r>
              <a:rPr lang="hr-HR" strike="noStrike" noProof="0"/>
              <a:t>Četvrta razina</a:t>
            </a:r>
            <a:endParaRPr lang="hr-HR" strike="noStrike" noProof="0"/>
          </a:p>
          <a:p>
            <a:pPr lvl="4" rtl="0" fontAlgn="auto"/>
            <a:r>
              <a:rPr lang="hr-HR" strike="noStrike" noProof="0"/>
              <a:t>Peta razina</a:t>
            </a:r>
            <a:endParaRPr lang="hr-HR" strike="noStrike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EFDC0234-3F1F-476F-8E5C-B700298F9983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endParaRPr lang="hr-HR" strike="noStrike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>
          <a:xfrm>
            <a:off x="10469563" y="6307138"/>
            <a:ext cx="1463675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Pravoku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00" name="Pravokutnik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Pravokutnik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02" name="Grupa 30"/>
          <p:cNvGrpSpPr/>
          <p:nvPr/>
        </p:nvGrpSpPr>
        <p:grpSpPr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32" name="Ravni poveznik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 fontAlgn="auto"/>
            <a:fld id="{0C17E082-1458-4931-A8BE-7CFD862CB3E2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/>
            </a:lvl1pPr>
          </a:lstStyle>
          <a:p>
            <a:pPr rtl="0" fontAlgn="auto"/>
            <a:endParaRPr lang="hr-HR" strike="noStrike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  <a:p>
            <a:pPr lvl="1" rtl="0" fontAlgn="auto"/>
            <a:r>
              <a:rPr lang="hr-HR" strike="noStrike" noProof="0"/>
              <a:t>Druga razina</a:t>
            </a:r>
            <a:endParaRPr lang="hr-HR" strike="noStrike" noProof="0"/>
          </a:p>
          <a:p>
            <a:pPr lvl="2" rtl="0" fontAlgn="auto"/>
            <a:r>
              <a:rPr lang="hr-HR" strike="noStrike" noProof="0"/>
              <a:t>Treća razina</a:t>
            </a:r>
            <a:endParaRPr lang="hr-HR" strike="noStrike" noProof="0"/>
          </a:p>
          <a:p>
            <a:pPr lvl="3" rtl="0" fontAlgn="auto"/>
            <a:r>
              <a:rPr lang="hr-HR" strike="noStrike" noProof="0"/>
              <a:t>Četvrta razina</a:t>
            </a:r>
            <a:endParaRPr lang="hr-HR" strike="noStrike" noProof="0"/>
          </a:p>
          <a:p>
            <a:pPr lvl="4" rtl="0" fontAlgn="auto"/>
            <a:r>
              <a:rPr lang="hr-HR" strike="noStrike" noProof="0"/>
              <a:t>Peta razina</a:t>
            </a:r>
            <a:endParaRPr lang="hr-HR" strike="noStrike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  <a:p>
            <a:pPr lvl="1" rtl="0" fontAlgn="auto"/>
            <a:r>
              <a:rPr lang="hr-HR" strike="noStrike" noProof="0"/>
              <a:t>Druga razina</a:t>
            </a:r>
            <a:endParaRPr lang="hr-HR" strike="noStrike" noProof="0"/>
          </a:p>
          <a:p>
            <a:pPr lvl="2" rtl="0" fontAlgn="auto"/>
            <a:r>
              <a:rPr lang="hr-HR" strike="noStrike" noProof="0"/>
              <a:t>Treća razina</a:t>
            </a:r>
            <a:endParaRPr lang="hr-HR" strike="noStrike" noProof="0"/>
          </a:p>
          <a:p>
            <a:pPr lvl="3" rtl="0" fontAlgn="auto"/>
            <a:r>
              <a:rPr lang="hr-HR" strike="noStrike" noProof="0"/>
              <a:t>Četvrta razina</a:t>
            </a:r>
            <a:endParaRPr lang="hr-HR" strike="noStrike" noProof="0"/>
          </a:p>
          <a:p>
            <a:pPr lvl="4" rtl="0" fontAlgn="auto"/>
            <a:r>
              <a:rPr lang="hr-HR" strike="noStrike" noProof="0"/>
              <a:t>Peta razina</a:t>
            </a:r>
            <a:endParaRPr lang="hr-HR" strike="noStrike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62923FCC-6AD1-470E-933F-0BD47E60F551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endParaRPr lang="hr-HR" strike="noStrike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469563" y="6307138"/>
            <a:ext cx="1463675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  <a:p>
            <a:pPr lvl="1" rtl="0" fontAlgn="auto"/>
            <a:r>
              <a:rPr lang="hr-HR" strike="noStrike" noProof="0"/>
              <a:t>Druga razina</a:t>
            </a:r>
            <a:endParaRPr lang="hr-HR" strike="noStrike" noProof="0"/>
          </a:p>
          <a:p>
            <a:pPr lvl="2" rtl="0" fontAlgn="auto"/>
            <a:r>
              <a:rPr lang="hr-HR" strike="noStrike" noProof="0"/>
              <a:t>Treća razina</a:t>
            </a:r>
            <a:endParaRPr lang="hr-HR" strike="noStrike" noProof="0"/>
          </a:p>
          <a:p>
            <a:pPr lvl="3" rtl="0" fontAlgn="auto"/>
            <a:r>
              <a:rPr lang="hr-HR" strike="noStrike" noProof="0"/>
              <a:t>Četvrta razina</a:t>
            </a:r>
            <a:endParaRPr lang="hr-HR" strike="noStrike" noProof="0"/>
          </a:p>
          <a:p>
            <a:pPr lvl="4" rtl="0" fontAlgn="auto"/>
            <a:r>
              <a:rPr lang="hr-HR" strike="noStrike" noProof="0"/>
              <a:t>Peta razina</a:t>
            </a:r>
            <a:endParaRPr lang="hr-HR" strike="noStrike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  <a:p>
            <a:pPr lvl="1" rtl="0" fontAlgn="auto"/>
            <a:r>
              <a:rPr lang="hr-HR" strike="noStrike" noProof="0"/>
              <a:t>Druga razina</a:t>
            </a:r>
            <a:endParaRPr lang="hr-HR" strike="noStrike" noProof="0"/>
          </a:p>
          <a:p>
            <a:pPr lvl="2" rtl="0" fontAlgn="auto"/>
            <a:r>
              <a:rPr lang="hr-HR" strike="noStrike" noProof="0"/>
              <a:t>Treća razina</a:t>
            </a:r>
            <a:endParaRPr lang="hr-HR" strike="noStrike" noProof="0"/>
          </a:p>
          <a:p>
            <a:pPr lvl="3" rtl="0" fontAlgn="auto"/>
            <a:r>
              <a:rPr lang="hr-HR" strike="noStrike" noProof="0"/>
              <a:t>Četvrta razina</a:t>
            </a:r>
            <a:endParaRPr lang="hr-HR" strike="noStrike" noProof="0"/>
          </a:p>
          <a:p>
            <a:pPr lvl="4" rtl="0" fontAlgn="auto"/>
            <a:r>
              <a:rPr lang="hr-HR" strike="noStrike" noProof="0"/>
              <a:t>Peta razina</a:t>
            </a:r>
            <a:endParaRPr lang="hr-HR" strike="noStrike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936F99F6-5D2F-4FE9-915F-20A9FD00B00E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endParaRPr lang="hr-HR" strike="noStrike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>
          <a:xfrm>
            <a:off x="10469563" y="6307138"/>
            <a:ext cx="1463675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131BBC76-F253-4E66-AD68-29A8CF4285A9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endParaRPr lang="hr-HR" strike="noStrike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>
          <a:xfrm>
            <a:off x="10469563" y="6307138"/>
            <a:ext cx="1463675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374B02FB-BFCB-41BD-A2AF-AE046EC8C141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endParaRPr lang="hr-HR" strike="noStrike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>
          <a:xfrm>
            <a:off x="10469563" y="6307138"/>
            <a:ext cx="1463675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utnik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Pravokutnik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Pravokutnik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  <a:p>
            <a:pPr lvl="1" rtl="0" fontAlgn="auto"/>
            <a:r>
              <a:rPr lang="hr-HR" strike="noStrike" noProof="0"/>
              <a:t>Druga razina</a:t>
            </a:r>
            <a:endParaRPr lang="hr-HR" strike="noStrike" noProof="0"/>
          </a:p>
          <a:p>
            <a:pPr lvl="2" rtl="0" fontAlgn="auto"/>
            <a:r>
              <a:rPr lang="hr-HR" strike="noStrike" noProof="0"/>
              <a:t>Treća razina</a:t>
            </a:r>
            <a:endParaRPr lang="hr-HR" strike="noStrike" noProof="0"/>
          </a:p>
          <a:p>
            <a:pPr lvl="3" rtl="0" fontAlgn="auto"/>
            <a:r>
              <a:rPr lang="hr-HR" strike="noStrike" noProof="0"/>
              <a:t>Četvrta razina</a:t>
            </a:r>
            <a:endParaRPr lang="hr-HR" strike="noStrike" noProof="0"/>
          </a:p>
          <a:p>
            <a:pPr lvl="4" rtl="0" fontAlgn="auto"/>
            <a:r>
              <a:rPr lang="hr-HR" strike="noStrike" noProof="0"/>
              <a:t>Peta razina</a:t>
            </a:r>
            <a:endParaRPr lang="hr-HR" strike="noStrike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rtl="0" fontAlgn="auto"/>
            <a:fld id="{8525D5E3-D456-4FE9-96FD-7EAF05A596E5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/>
            </a:lvl1pPr>
          </a:lstStyle>
          <a:p>
            <a:pPr rtl="0" fontAlgn="auto"/>
            <a:endParaRPr lang="hr-HR" strike="noStrike" noProof="0" dirty="0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utnik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 fontAlgn="auto"/>
            <a:r>
              <a:rPr lang="hr-HR" strike="noStrike" noProof="0"/>
              <a:t>Uredite stil naslova matrice</a:t>
            </a:r>
            <a:endParaRPr lang="hr-HR" strike="noStrike" noProof="0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 fontAlgn="auto"/>
            <a:r>
              <a:rPr lang="hr-HR" strike="noStrike" noProof="0"/>
              <a:t>Kliknite ikonu da biste dodali  sliku</a:t>
            </a:r>
            <a:endParaRPr lang="hr-HR" strike="noStrike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 fontAlgn="auto"/>
            <a:r>
              <a:rPr lang="hr-HR" strike="noStrike" noProof="0"/>
              <a:t>Uredite stilove teksta matrice</a:t>
            </a:r>
            <a:endParaRPr lang="hr-HR" strike="noStrike" noProof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 fontAlgn="auto"/>
            <a:fld id="{C9E508AA-5D76-4727-81BC-B5C8C18DF599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 fontAlgn="auto"/>
            <a:endParaRPr lang="hr-HR" strike="noStrike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7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hr-HR" altLang="en-US" dirty="0"/>
              <a:t>Kliknite da biste uredili stil naslova matrice</a:t>
            </a:r>
            <a:endParaRPr lang="hr-HR" altLang="en-US" dirty="0"/>
          </a:p>
        </p:txBody>
      </p:sp>
      <p:sp>
        <p:nvSpPr>
          <p:cNvPr id="1028" name="Rezervirano mjesto za tekst 2"/>
          <p:cNvSpPr>
            <a:spLocks noGrp="1"/>
          </p:cNvSpPr>
          <p:nvPr>
            <p:ph type="body"/>
          </p:nvPr>
        </p:nvSpPr>
        <p:spPr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hr-HR" altLang="en-US" dirty="0"/>
              <a:t>Kliknite da biste uredili stilove teksta matrice</a:t>
            </a:r>
            <a:endParaRPr lang="hr-HR" altLang="en-US" dirty="0"/>
          </a:p>
          <a:p>
            <a:pPr lvl="1"/>
            <a:r>
              <a:rPr lang="hr-HR" altLang="en-US" dirty="0"/>
              <a:t>Druga razina</a:t>
            </a:r>
            <a:endParaRPr lang="hr-HR" altLang="en-US" dirty="0"/>
          </a:p>
          <a:p>
            <a:pPr lvl="2"/>
            <a:r>
              <a:rPr lang="hr-HR" altLang="en-US" dirty="0"/>
              <a:t>Treća razina</a:t>
            </a:r>
            <a:endParaRPr lang="hr-HR" altLang="en-US" dirty="0"/>
          </a:p>
          <a:p>
            <a:pPr lvl="3"/>
            <a:r>
              <a:rPr lang="hr-HR" altLang="en-US" dirty="0"/>
              <a:t>Četvrta razina</a:t>
            </a:r>
            <a:endParaRPr lang="hr-HR" altLang="en-US" dirty="0"/>
          </a:p>
          <a:p>
            <a:pPr lvl="4"/>
            <a:r>
              <a:rPr lang="hr-HR" altLang="en-US" dirty="0"/>
              <a:t>Peta razina</a:t>
            </a:r>
            <a:endParaRPr lang="hr-HR" alt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 fontAlgn="auto"/>
            <a:fld id="{07190357-E1C5-4FA9-8567-61587F457635}" type="datetime1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 fontAlgn="auto"/>
            <a:endParaRPr lang="hr-HR" strike="noStrike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 fontAlgn="auto"/>
            <a:fld id="{4FAB73BC-B049-4115-A692-8D63A059BFB8}" type="slidenum">
              <a:rPr lang="hr-HR" strike="noStrike" noProof="0" smtClean="0">
                <a:latin typeface="+mn-lt"/>
                <a:ea typeface="+mn-ea"/>
                <a:cs typeface="+mn-cs"/>
              </a:rPr>
            </a:fld>
            <a:endParaRPr lang="hr-HR" strike="noStrik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1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doi.org/10.14256/JCE.2966.2020" TargetMode="External"/><Relationship Id="rId3" Type="http://schemas.openxmlformats.org/officeDocument/2006/relationships/hyperlink" Target="http://www.husk.hr/skolska-knjiznica-moje-sretno-mjesto/" TargetMode="External"/><Relationship Id="rId2" Type="http://schemas.openxmlformats.org/officeDocument/2006/relationships/hyperlink" Target="https://www.nsk.hr/ispis-rezultata/" TargetMode="External"/><Relationship Id="rId1" Type="http://schemas.openxmlformats.org/officeDocument/2006/relationships/hyperlink" Target="https://www.hkdrustvo.hr/hkdnovosti/clanak/1689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/>
            <a:endParaRPr lang="hr-HR" strike="noStrike" noProof="1"/>
          </a:p>
        </p:txBody>
      </p:sp>
      <p:pic>
        <p:nvPicPr>
          <p:cNvPr id="15363" name="Slika 4" descr="slojevi s bijelom svilom u pozadini"/>
          <p:cNvPicPr>
            <a:picLocks noChangeAspect="1"/>
          </p:cNvPicPr>
          <p:nvPr/>
        </p:nvPicPr>
        <p:blipFill>
          <a:blip r:embed="rId1"/>
          <a:srcRect b="157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Pravokutnik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62100" y="1627188"/>
            <a:ext cx="9067800" cy="2460625"/>
          </a:xfrm>
        </p:spPr>
        <p:txBody>
          <a:bodyPr tIns="4572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sz="4400" b="0" i="0" u="none" strike="noStrike" kern="1200" cap="all" spc="-1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STANJE IN IZZIVI ŠOLSKIH KNJIŽNIC NA HRVAŠKEM</a:t>
            </a:r>
            <a:endParaRPr kumimoji="0" lang="hr-HR" sz="4400" b="0" i="0" u="none" strike="noStrike" kern="1200" cap="all" spc="-100" normalizeH="0" baseline="0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58925" y="3709035"/>
            <a:ext cx="9070975" cy="1737360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hr-HR" sz="1600" b="0" i="0" u="none" strike="noStrike" kern="1200" cap="none" spc="8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mr. sc. Alka Stropnik, </a:t>
            </a:r>
            <a:r>
              <a:rPr lang="hr-HR" noProof="1"/>
              <a:t>nižji bibliotekarski svetnik</a:t>
            </a:r>
            <a:endParaRPr kumimoji="0" lang="hr-HR" sz="1600" b="0" i="0" u="none" strike="noStrike" kern="1200" cap="none" spc="8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hr-HR" noProof="1"/>
              <a:t>Strokovna sodelavka za šolske knjižnice</a:t>
            </a:r>
            <a:endParaRPr lang="hr-HR" noProof="1"/>
          </a:p>
          <a:p>
            <a:pPr>
              <a:spcAft>
                <a:spcPts val="600"/>
              </a:spcAft>
            </a:pPr>
            <a:r>
              <a:rPr lang="hr-HR" noProof="1"/>
              <a:t>Knjižnice grada Zagreba - Matična i razvojna služba</a:t>
            </a:r>
            <a:endParaRPr lang="hr-HR" noProof="1"/>
          </a:p>
          <a:p>
            <a:pPr>
              <a:spcAft>
                <a:spcPts val="600"/>
              </a:spcAft>
            </a:pPr>
            <a:endParaRPr lang="hr-HR" noProof="1"/>
          </a:p>
          <a:p>
            <a:pPr>
              <a:spcAft>
                <a:spcPts val="600"/>
              </a:spcAft>
            </a:pPr>
            <a:r>
              <a:rPr lang="hr-HR" noProof="1"/>
              <a:t>Izzivi v šolskih knjižnicah, 25. november 2023</a:t>
            </a:r>
            <a:endParaRPr lang="hr-HR" noProof="1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None/>
            </a:pPr>
            <a:endParaRPr kumimoji="0" lang="hr-HR" sz="1600" b="0" i="0" u="none" strike="noStrike" kern="1200" cap="none" spc="8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7" name="Pravokutnik 13"/>
          <p:cNvSpPr>
            <a:spLocks noGrp="1" noRot="1" noChangeAspect="1" noEditPoints="1" noTextEdit="1"/>
          </p:cNvSpPr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>
            <a:solidFill>
              <a:srgbClr val="404040">
                <a:alpha val="7999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663" y="4521200"/>
            <a:ext cx="749300" cy="7810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endParaRPr lang="hr-HR" altLang="en-US" dirty="0"/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altLang="en-US" sz="2400" dirty="0" err="1"/>
              <a:t>šole</a:t>
            </a:r>
            <a:r>
              <a:rPr lang="hr-HR" altLang="en-US" sz="2400" dirty="0"/>
              <a:t> v </a:t>
            </a:r>
            <a:r>
              <a:rPr lang="hr-HR" altLang="en-US" sz="2400" dirty="0" err="1"/>
              <a:t>mestnem</a:t>
            </a:r>
            <a:r>
              <a:rPr lang="hr-HR" altLang="en-US" sz="2400" dirty="0"/>
              <a:t> jedru - </a:t>
            </a:r>
            <a:r>
              <a:rPr lang="hr-HR" altLang="en-US" sz="2400" dirty="0" err="1"/>
              <a:t>zaščiteni</a:t>
            </a:r>
            <a:r>
              <a:rPr lang="hr-HR" altLang="en-US" sz="2400" dirty="0"/>
              <a:t> kulturni </a:t>
            </a:r>
            <a:r>
              <a:rPr lang="hr-HR" altLang="en-US" sz="2400" dirty="0" err="1"/>
              <a:t>spomeniki</a:t>
            </a:r>
            <a:endParaRPr lang="hr-HR" altLang="en-US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altLang="en-US" sz="2400" dirty="0" err="1"/>
              <a:t>sodelovanje</a:t>
            </a:r>
            <a:r>
              <a:rPr lang="hr-HR" altLang="en-US" sz="2400" dirty="0"/>
              <a:t> z </a:t>
            </a:r>
            <a:r>
              <a:rPr lang="hr-HR" altLang="en-US" sz="2400" dirty="0" err="1"/>
              <a:t>gostinci</a:t>
            </a:r>
            <a:endParaRPr lang="hr-HR" altLang="en-US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altLang="en-US" sz="2400" dirty="0"/>
              <a:t>rast </a:t>
            </a:r>
            <a:r>
              <a:rPr lang="hr-HR" altLang="en-US" sz="2400" dirty="0" err="1"/>
              <a:t>cen</a:t>
            </a:r>
            <a:r>
              <a:rPr lang="hr-HR" altLang="en-US" sz="2400" dirty="0"/>
              <a:t> </a:t>
            </a:r>
            <a:r>
              <a:rPr lang="hr-HR" altLang="en-US" sz="2400" dirty="0" err="1"/>
              <a:t>gradbenega</a:t>
            </a:r>
            <a:r>
              <a:rPr lang="hr-HR" altLang="en-US" sz="2400" dirty="0"/>
              <a:t> </a:t>
            </a:r>
            <a:r>
              <a:rPr lang="hr-HR" altLang="en-US" sz="2400" dirty="0" err="1"/>
              <a:t>materiala</a:t>
            </a:r>
            <a:r>
              <a:rPr lang="hr-HR" altLang="en-US" sz="2400" dirty="0"/>
              <a:t> (</a:t>
            </a:r>
            <a:r>
              <a:rPr lang="hr-HR" altLang="en-US" sz="2400" dirty="0" err="1"/>
              <a:t>pandemija</a:t>
            </a:r>
            <a:r>
              <a:rPr lang="hr-HR" altLang="en-US" sz="2400" dirty="0"/>
              <a:t>, vojna v Ukrajini ...)</a:t>
            </a:r>
            <a:endParaRPr lang="hr-HR" altLang="en-US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altLang="en-US" sz="2400" dirty="0"/>
              <a:t>pomanjkanje gradbenih </a:t>
            </a:r>
            <a:r>
              <a:rPr lang="hr-HR" altLang="en-US" sz="2400" dirty="0" err="1"/>
              <a:t>delavcev</a:t>
            </a:r>
            <a:r>
              <a:rPr lang="hr-HR" altLang="en-US" sz="2400" dirty="0"/>
              <a:t> …</a:t>
            </a:r>
            <a:endParaRPr lang="hr-HR" altLang="en-US" sz="2400" dirty="0"/>
          </a:p>
          <a:p>
            <a:pPr>
              <a:spcBef>
                <a:spcPts val="0"/>
              </a:spcBef>
            </a:pPr>
            <a:endParaRPr lang="hr-HR" altLang="en-US" sz="2400" dirty="0"/>
          </a:p>
          <a:p>
            <a:pPr>
              <a:spcBef>
                <a:spcPts val="0"/>
              </a:spcBef>
            </a:pPr>
            <a:endParaRPr lang="hr-HR" altLang="en-US" sz="24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Sistem matičnih </a:t>
            </a:r>
            <a:r>
              <a:rPr lang="hr-HR" altLang="en-US" dirty="0" err="1"/>
              <a:t>knjižnic</a:t>
            </a:r>
            <a:r>
              <a:rPr lang="hr-HR" altLang="en-US" dirty="0"/>
              <a:t> na </a:t>
            </a:r>
            <a:r>
              <a:rPr lang="hr-HR" altLang="en-US" dirty="0" err="1"/>
              <a:t>Hrvaškem</a:t>
            </a:r>
            <a:endParaRPr lang="hr-HR" altLang="en-US" dirty="0"/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r>
              <a:rPr lang="hr-HR" altLang="en-US" sz="2400" dirty="0"/>
              <a:t>Zakon o </a:t>
            </a:r>
            <a:r>
              <a:rPr lang="hr-HR" altLang="en-US" sz="2400" dirty="0" err="1"/>
              <a:t>knjižnicah</a:t>
            </a:r>
            <a:r>
              <a:rPr lang="hr-HR" altLang="en-US" sz="2400" dirty="0"/>
              <a:t>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knjižnični </a:t>
            </a:r>
            <a:r>
              <a:rPr lang="hr-HR" altLang="en-US" sz="2400" dirty="0" err="1"/>
              <a:t>dejavnosti</a:t>
            </a:r>
            <a:r>
              <a:rPr lang="hr-HR" altLang="en-US" sz="2400" dirty="0"/>
              <a:t> </a:t>
            </a:r>
            <a:endParaRPr lang="hr-HR" altLang="en-US" sz="2400" dirty="0"/>
          </a:p>
          <a:p>
            <a:r>
              <a:rPr lang="hr-HR" altLang="en-US" sz="2400" dirty="0"/>
              <a:t>Pravilnik o </a:t>
            </a:r>
            <a:r>
              <a:rPr lang="hr-HR" altLang="en-US" sz="2400" dirty="0" err="1"/>
              <a:t>dejavnosti</a:t>
            </a:r>
            <a:r>
              <a:rPr lang="hr-HR" altLang="en-US" sz="2400" dirty="0"/>
              <a:t>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sistemu matičnih </a:t>
            </a:r>
            <a:r>
              <a:rPr lang="hr-HR" altLang="en-US" sz="2400" dirty="0" err="1"/>
              <a:t>knjižnic</a:t>
            </a:r>
            <a:r>
              <a:rPr lang="hr-HR" altLang="en-US" sz="2400" dirty="0"/>
              <a:t> na </a:t>
            </a:r>
            <a:r>
              <a:rPr lang="hr-HR" altLang="en-US" sz="2400" dirty="0" err="1"/>
              <a:t>Hrvaškem</a:t>
            </a:r>
            <a:r>
              <a:rPr lang="hr-HR" altLang="en-US" sz="2400" dirty="0"/>
              <a:t> (21 </a:t>
            </a:r>
            <a:r>
              <a:rPr lang="hr-HR" altLang="en-US" sz="2400" dirty="0" err="1"/>
              <a:t>okrožij</a:t>
            </a:r>
            <a:r>
              <a:rPr lang="hr-HR" altLang="en-US" sz="2400" dirty="0"/>
              <a:t>)</a:t>
            </a:r>
            <a:endParaRPr lang="hr-HR" altLang="en-US" sz="2400" dirty="0"/>
          </a:p>
          <a:p>
            <a:r>
              <a:rPr lang="hr-HR" altLang="en-US" sz="2400" dirty="0" err="1"/>
              <a:t>okrajne</a:t>
            </a:r>
            <a:r>
              <a:rPr lang="hr-HR" altLang="en-US" sz="2400" dirty="0"/>
              <a:t> knjižnice – </a:t>
            </a:r>
            <a:r>
              <a:rPr lang="hr-HR" altLang="en-US" sz="2400" i="1" dirty="0"/>
              <a:t>matične razvojne </a:t>
            </a:r>
            <a:r>
              <a:rPr lang="hr-HR" altLang="en-US" sz="2400" i="1"/>
              <a:t>službe </a:t>
            </a:r>
            <a:r>
              <a:rPr lang="hr-HR" altLang="en-US" sz="2400" smtClean="0"/>
              <a:t>(20)</a:t>
            </a:r>
            <a:endParaRPr lang="hr-HR" altLang="en-US" sz="2400" dirty="0"/>
          </a:p>
          <a:p>
            <a:r>
              <a:rPr lang="hr-HR" altLang="en-US" sz="2400" dirty="0" err="1"/>
              <a:t>strokovni</a:t>
            </a:r>
            <a:r>
              <a:rPr lang="hr-HR" altLang="en-US" sz="2400" dirty="0"/>
              <a:t> nadzor knjižnične </a:t>
            </a:r>
            <a:r>
              <a:rPr lang="hr-HR" altLang="en-US" sz="2400" dirty="0" err="1"/>
              <a:t>dejavnosti</a:t>
            </a:r>
            <a:r>
              <a:rPr lang="hr-HR" altLang="en-US" sz="2400" dirty="0"/>
              <a:t>, organizacija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razvoj knjižnične mreže, </a:t>
            </a:r>
            <a:r>
              <a:rPr lang="hr-HR" altLang="en-US" sz="2400" dirty="0" err="1"/>
              <a:t>izboljševanje</a:t>
            </a:r>
            <a:r>
              <a:rPr lang="hr-HR" altLang="en-US" sz="2400" dirty="0"/>
              <a:t> </a:t>
            </a:r>
            <a:r>
              <a:rPr lang="hr-HR" altLang="en-US" sz="2400" dirty="0" err="1"/>
              <a:t>strokovnega</a:t>
            </a:r>
            <a:r>
              <a:rPr lang="hr-HR" altLang="en-US" sz="2400" dirty="0"/>
              <a:t> </a:t>
            </a:r>
            <a:r>
              <a:rPr lang="hr-HR" altLang="en-US" sz="2400" dirty="0" err="1"/>
              <a:t>dela</a:t>
            </a:r>
            <a:r>
              <a:rPr lang="hr-HR" altLang="en-US" sz="2400" dirty="0"/>
              <a:t>, </a:t>
            </a:r>
            <a:r>
              <a:rPr lang="hr-HR" altLang="en-US" sz="2400" dirty="0" err="1"/>
              <a:t>spremljanje</a:t>
            </a:r>
            <a:r>
              <a:rPr lang="hr-HR" altLang="en-US" sz="2400" dirty="0"/>
              <a:t> analize stanja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</a:t>
            </a:r>
            <a:r>
              <a:rPr lang="hr-HR" altLang="en-US" sz="2400" dirty="0" err="1"/>
              <a:t>stopnje</a:t>
            </a:r>
            <a:r>
              <a:rPr lang="hr-HR" altLang="en-US" sz="2400" dirty="0"/>
              <a:t> njihove </a:t>
            </a:r>
            <a:r>
              <a:rPr lang="hr-HR" altLang="en-US" sz="2400" dirty="0" err="1"/>
              <a:t>usklajenosti</a:t>
            </a:r>
            <a:r>
              <a:rPr lang="hr-HR" altLang="en-US" sz="2400" dirty="0"/>
              <a:t> s Standardi</a:t>
            </a:r>
            <a:endParaRPr lang="hr-HR" altLang="en-US" sz="24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 err="1"/>
              <a:t>Šolske</a:t>
            </a:r>
            <a:r>
              <a:rPr lang="hr-HR" altLang="en-US" dirty="0"/>
              <a:t> knjižnice na </a:t>
            </a:r>
            <a:r>
              <a:rPr lang="hr-HR" altLang="en-US" dirty="0" err="1"/>
              <a:t>Hrvaškem</a:t>
            </a:r>
            <a:endParaRPr lang="hr-HR" altLang="en-US" dirty="0"/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400" dirty="0">
                <a:solidFill>
                  <a:prstClr val="black"/>
                </a:solidFill>
              </a:rPr>
              <a:t>1247 </a:t>
            </a:r>
            <a:r>
              <a:rPr lang="hr-HR" sz="2400" dirty="0">
                <a:solidFill>
                  <a:prstClr val="black"/>
                </a:solidFill>
              </a:rPr>
              <a:t>š</a:t>
            </a:r>
            <a:r>
              <a:rPr lang="en-US" sz="2400" dirty="0" err="1">
                <a:solidFill>
                  <a:prstClr val="black"/>
                </a:solidFill>
              </a:rPr>
              <a:t>olskih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knjižnic</a:t>
            </a:r>
            <a:r>
              <a:rPr lang="hr-HR" sz="2400" dirty="0">
                <a:solidFill>
                  <a:prstClr val="black"/>
                </a:solidFill>
              </a:rPr>
              <a:t>/1317 </a:t>
            </a:r>
            <a:r>
              <a:rPr lang="hr-HR" sz="2400" dirty="0" err="1">
                <a:solidFill>
                  <a:prstClr val="black"/>
                </a:solidFill>
              </a:rPr>
              <a:t>knjižničarjev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194 </a:t>
            </a:r>
            <a:r>
              <a:rPr lang="hr-HR" sz="2400" dirty="0" err="1">
                <a:solidFill>
                  <a:prstClr val="black"/>
                </a:solidFill>
              </a:rPr>
              <a:t>splošnih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knjižnic</a:t>
            </a:r>
            <a:r>
              <a:rPr lang="hr-HR" sz="2400" dirty="0">
                <a:solidFill>
                  <a:prstClr val="black"/>
                </a:solidFill>
              </a:rPr>
              <a:t> (</a:t>
            </a:r>
            <a:r>
              <a:rPr lang="hr-HR" sz="2400" dirty="0" err="1">
                <a:solidFill>
                  <a:prstClr val="black"/>
                </a:solidFill>
              </a:rPr>
              <a:t>več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večjih</a:t>
            </a:r>
            <a:r>
              <a:rPr lang="hr-HR" sz="2400" dirty="0">
                <a:solidFill>
                  <a:prstClr val="black"/>
                </a:solidFill>
              </a:rPr>
              <a:t> knjižničnih </a:t>
            </a:r>
            <a:r>
              <a:rPr lang="hr-HR" sz="2400" dirty="0" err="1">
                <a:solidFill>
                  <a:prstClr val="black"/>
                </a:solidFill>
              </a:rPr>
              <a:t>mrež</a:t>
            </a:r>
            <a:r>
              <a:rPr lang="hr-HR" sz="2400" dirty="0">
                <a:solidFill>
                  <a:prstClr val="black"/>
                </a:solidFill>
              </a:rPr>
              <a:t> - KGZ, GKRI, GKMM, GKZ)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48 </a:t>
            </a:r>
            <a:r>
              <a:rPr lang="hr-HR" sz="2400" dirty="0" err="1">
                <a:solidFill>
                  <a:prstClr val="black"/>
                </a:solidFill>
              </a:rPr>
              <a:t>visokošolskih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knjižnic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66 </a:t>
            </a:r>
            <a:r>
              <a:rPr lang="hr-HR" sz="2400" dirty="0" err="1">
                <a:solidFill>
                  <a:prstClr val="black"/>
                </a:solidFill>
              </a:rPr>
              <a:t>specialnih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knjižnic</a:t>
            </a:r>
            <a:endParaRPr lang="en-US" sz="2400" dirty="0">
              <a:solidFill>
                <a:prstClr val="black"/>
              </a:solidFill>
            </a:endParaRPr>
          </a:p>
          <a:p>
            <a:endParaRPr lang="hr-HR" altLang="en-US" sz="16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>
          <a:xfrm>
            <a:off x="1104900" y="355600"/>
            <a:ext cx="10058400" cy="1371600"/>
          </a:xfrm>
        </p:spPr>
        <p:txBody>
          <a:bodyPr vert="horz" lIns="91440" tIns="45720" rIns="91440" bIns="45720" anchor="ctr" anchorCtr="0"/>
          <a:lstStyle/>
          <a:p>
            <a:endParaRPr lang="hr-HR" altLang="en-US" dirty="0"/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0522" y="1403003"/>
            <a:ext cx="11047155" cy="4789978"/>
          </a:xfrm>
          <a:prstGeom prst="rect">
            <a:avLst/>
          </a:prstGeom>
        </p:spPr>
      </p:pic>
      <p:pic>
        <p:nvPicPr>
          <p:cNvPr id="19459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498764" y="6208859"/>
            <a:ext cx="1115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dirty="0"/>
              <a:t>Izvor: Analiza stanja školskih knjižnica na županijskoj i nacionalnoj razini u 2022. godini. dr. </a:t>
            </a:r>
            <a:r>
              <a:rPr lang="hr-HR" sz="1000" dirty="0" err="1"/>
              <a:t>sc</a:t>
            </a:r>
            <a:r>
              <a:rPr lang="hr-HR" sz="1000" dirty="0"/>
              <a:t>. Kristina Romić, viši knjižničar za školske knjižnice (NSK)</a:t>
            </a:r>
            <a:endParaRPr lang="hr-HR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endParaRPr lang="hr-HR" altLang="en-US" dirty="0"/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786" y="1422401"/>
            <a:ext cx="11310112" cy="4409176"/>
          </a:xfrm>
          <a:prstGeom prst="rect">
            <a:avLst/>
          </a:prstGeom>
        </p:spPr>
      </p:pic>
      <p:pic>
        <p:nvPicPr>
          <p:cNvPr id="19459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62" y="6209595"/>
            <a:ext cx="11156647" cy="274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 err="1"/>
              <a:t>Knijžnične</a:t>
            </a:r>
            <a:r>
              <a:rPr lang="hr-HR" altLang="en-US" dirty="0"/>
              <a:t> zbirke v </a:t>
            </a:r>
            <a:r>
              <a:rPr lang="hr-HR" altLang="en-US" dirty="0" err="1"/>
              <a:t>šolskih</a:t>
            </a:r>
            <a:r>
              <a:rPr lang="hr-HR" altLang="en-US" dirty="0"/>
              <a:t> </a:t>
            </a:r>
            <a:r>
              <a:rPr lang="hr-HR" altLang="en-US" dirty="0" err="1"/>
              <a:t>knjižnicah</a:t>
            </a:r>
            <a:endParaRPr lang="hr-HR" altLang="en-US" dirty="0"/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v 4 </a:t>
            </a:r>
            <a:r>
              <a:rPr lang="hr-HR" sz="2400" dirty="0" err="1">
                <a:solidFill>
                  <a:prstClr val="black"/>
                </a:solidFill>
              </a:rPr>
              <a:t>okrajih</a:t>
            </a:r>
            <a:r>
              <a:rPr lang="hr-HR" sz="2400" dirty="0">
                <a:solidFill>
                  <a:prstClr val="black"/>
                </a:solidFill>
              </a:rPr>
              <a:t> - </a:t>
            </a:r>
            <a:r>
              <a:rPr lang="hr-HR" sz="2400" dirty="0" err="1">
                <a:solidFill>
                  <a:prstClr val="black"/>
                </a:solidFill>
              </a:rPr>
              <a:t>osnovnošolske</a:t>
            </a:r>
            <a:r>
              <a:rPr lang="hr-HR" sz="2400" dirty="0">
                <a:solidFill>
                  <a:prstClr val="black"/>
                </a:solidFill>
              </a:rPr>
              <a:t> knjižnice (11-12,7) 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v 5 </a:t>
            </a:r>
            <a:r>
              <a:rPr lang="hr-HR" sz="2400" dirty="0" err="1">
                <a:solidFill>
                  <a:prstClr val="black"/>
                </a:solidFill>
              </a:rPr>
              <a:t>okrajih</a:t>
            </a:r>
            <a:r>
              <a:rPr lang="hr-HR" sz="2400" dirty="0">
                <a:solidFill>
                  <a:prstClr val="black"/>
                </a:solidFill>
              </a:rPr>
              <a:t> - </a:t>
            </a:r>
            <a:r>
              <a:rPr lang="hr-HR" sz="2400" dirty="0" err="1">
                <a:solidFill>
                  <a:prstClr val="black"/>
                </a:solidFill>
              </a:rPr>
              <a:t>srednjošolske</a:t>
            </a:r>
            <a:r>
              <a:rPr lang="hr-HR" sz="2400" dirty="0">
                <a:solidFill>
                  <a:prstClr val="black"/>
                </a:solidFill>
              </a:rPr>
              <a:t> knjižnice (10,5-12,3)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endParaRPr lang="hr-HR" altLang="en-US" sz="16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Strelica dolje 1"/>
          <p:cNvSpPr/>
          <p:nvPr/>
        </p:nvSpPr>
        <p:spPr>
          <a:xfrm>
            <a:off x="8023675" y="2214592"/>
            <a:ext cx="266008" cy="523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675" y="3123812"/>
            <a:ext cx="303042" cy="5394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Nabava v školskih </a:t>
            </a:r>
            <a:r>
              <a:rPr lang="hr-HR" altLang="en-US" dirty="0" err="1"/>
              <a:t>knjižnic</a:t>
            </a:r>
            <a:endParaRPr lang="hr-HR" altLang="en-US" dirty="0"/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po Standardu </a:t>
            </a:r>
            <a:r>
              <a:rPr lang="hr-HR" sz="2400" b="1" dirty="0">
                <a:solidFill>
                  <a:prstClr val="black"/>
                </a:solidFill>
              </a:rPr>
              <a:t>0,5 – 2 </a:t>
            </a:r>
            <a:r>
              <a:rPr lang="hr-HR" sz="2400" dirty="0" err="1">
                <a:solidFill>
                  <a:prstClr val="black"/>
                </a:solidFill>
              </a:rPr>
              <a:t>enote</a:t>
            </a:r>
            <a:endParaRPr lang="hr-HR" sz="24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osnovne </a:t>
            </a:r>
            <a:r>
              <a:rPr lang="hr-HR" sz="2400" dirty="0" err="1">
                <a:solidFill>
                  <a:prstClr val="black"/>
                </a:solidFill>
              </a:rPr>
              <a:t>šole</a:t>
            </a:r>
            <a:r>
              <a:rPr lang="hr-HR" sz="2400" dirty="0">
                <a:solidFill>
                  <a:prstClr val="black"/>
                </a:solidFill>
              </a:rPr>
              <a:t> - 0,39 </a:t>
            </a:r>
            <a:r>
              <a:rPr lang="hr-HR" sz="2400" dirty="0" err="1">
                <a:solidFill>
                  <a:prstClr val="black"/>
                </a:solidFill>
              </a:rPr>
              <a:t>enot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srednje </a:t>
            </a:r>
            <a:r>
              <a:rPr lang="hr-HR" sz="2400" dirty="0" err="1">
                <a:solidFill>
                  <a:prstClr val="black"/>
                </a:solidFill>
              </a:rPr>
              <a:t>šole</a:t>
            </a:r>
            <a:r>
              <a:rPr lang="hr-HR" sz="2400" dirty="0">
                <a:solidFill>
                  <a:prstClr val="black"/>
                </a:solidFill>
              </a:rPr>
              <a:t> - 0,28 </a:t>
            </a:r>
            <a:r>
              <a:rPr lang="hr-HR" sz="2400" dirty="0" err="1">
                <a:solidFill>
                  <a:prstClr val="black"/>
                </a:solidFill>
              </a:rPr>
              <a:t>enot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 err="1">
                <a:solidFill>
                  <a:prstClr val="black"/>
                </a:solidFill>
              </a:rPr>
              <a:t>povprečna</a:t>
            </a:r>
            <a:r>
              <a:rPr lang="hr-HR" sz="2400" dirty="0">
                <a:solidFill>
                  <a:prstClr val="black"/>
                </a:solidFill>
              </a:rPr>
              <a:t> nabava na </a:t>
            </a:r>
            <a:r>
              <a:rPr lang="hr-HR" sz="2400" dirty="0" err="1">
                <a:solidFill>
                  <a:prstClr val="black"/>
                </a:solidFill>
              </a:rPr>
              <a:t>Hrvaškem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b="1" dirty="0">
                <a:solidFill>
                  <a:prstClr val="black"/>
                </a:solidFill>
              </a:rPr>
              <a:t>0,35</a:t>
            </a:r>
            <a:endParaRPr lang="hr-HR" sz="2400" b="1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endParaRPr lang="hr-HR" altLang="en-US" sz="16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Strelica dolje 1"/>
          <p:cNvSpPr/>
          <p:nvPr/>
        </p:nvSpPr>
        <p:spPr>
          <a:xfrm>
            <a:off x="5788639" y="4599201"/>
            <a:ext cx="266008" cy="523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924" y="4580312"/>
            <a:ext cx="304826" cy="54259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447" y="3505685"/>
            <a:ext cx="304826" cy="5425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511" y="3513998"/>
            <a:ext cx="304826" cy="5425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209" y="4580312"/>
            <a:ext cx="304826" cy="5425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383" y="3505684"/>
            <a:ext cx="304826" cy="5425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Matična i razvojna služba (KGZ)</a:t>
            </a:r>
            <a:br>
              <a:rPr lang="hr-HR" altLang="en-US" dirty="0"/>
            </a:br>
            <a:r>
              <a:rPr lang="hr-HR" altLang="en-US" sz="3600" dirty="0"/>
              <a:t>Grad Zagreb </a:t>
            </a:r>
            <a:r>
              <a:rPr lang="hr-HR" altLang="en-US" sz="3600" dirty="0">
                <a:solidFill>
                  <a:schemeClr val="tx1"/>
                </a:solidFill>
              </a:rPr>
              <a:t>i Zagrebačka županija</a:t>
            </a:r>
            <a:endParaRPr lang="hr-HR" altLang="en-US" dirty="0">
              <a:solidFill>
                <a:schemeClr val="tx1"/>
              </a:solidFill>
            </a:endParaRPr>
          </a:p>
        </p:txBody>
      </p:sp>
      <p:sp>
        <p:nvSpPr>
          <p:cNvPr id="21506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endParaRPr lang="hr-HR" altLang="en-US" sz="2400" b="1" dirty="0"/>
          </a:p>
          <a:p>
            <a:pPr marL="0" indent="0">
              <a:buNone/>
            </a:pPr>
            <a:r>
              <a:rPr lang="hr-HR" altLang="en-US" sz="2400" b="1" dirty="0"/>
              <a:t>278 obrazovnih ustanova</a:t>
            </a:r>
            <a:r>
              <a:rPr lang="hr-HR" altLang="en-US" sz="2400" dirty="0"/>
              <a:t>:</a:t>
            </a:r>
            <a:endParaRPr lang="hr-HR" altLang="en-US" sz="2400" dirty="0"/>
          </a:p>
          <a:p>
            <a:pPr>
              <a:buFontTx/>
              <a:buChar char="-"/>
            </a:pPr>
            <a:r>
              <a:rPr lang="hr-HR" altLang="en-US" sz="2400" dirty="0"/>
              <a:t>165 osnovnih </a:t>
            </a:r>
            <a:r>
              <a:rPr lang="hr-HR" altLang="en-US" sz="2400" dirty="0" err="1"/>
              <a:t>šol</a:t>
            </a:r>
            <a:r>
              <a:rPr lang="hr-HR" altLang="en-US" sz="2400" dirty="0"/>
              <a:t> / 92 </a:t>
            </a:r>
            <a:r>
              <a:rPr lang="hr-HR" altLang="en-US" sz="2400" dirty="0" err="1"/>
              <a:t>področne</a:t>
            </a:r>
            <a:r>
              <a:rPr lang="hr-HR" altLang="en-US" sz="2400" dirty="0"/>
              <a:t> </a:t>
            </a:r>
            <a:r>
              <a:rPr lang="hr-HR" altLang="en-US" sz="2400" dirty="0" err="1"/>
              <a:t>šole</a:t>
            </a:r>
            <a:r>
              <a:rPr lang="hr-HR" altLang="en-US" sz="2400" dirty="0"/>
              <a:t> (11 </a:t>
            </a:r>
            <a:r>
              <a:rPr lang="hr-HR" altLang="en-US" sz="2400" dirty="0" err="1"/>
              <a:t>knjižnic</a:t>
            </a:r>
            <a:r>
              <a:rPr lang="hr-HR" altLang="en-US" sz="2400" dirty="0"/>
              <a:t> u PŠ)</a:t>
            </a:r>
            <a:endParaRPr lang="hr-HR" altLang="en-US" sz="2400" dirty="0"/>
          </a:p>
          <a:p>
            <a:pPr>
              <a:buFontTx/>
              <a:buChar char="-"/>
            </a:pPr>
            <a:r>
              <a:rPr lang="hr-HR" altLang="en-US" sz="2400" dirty="0"/>
              <a:t>94 srednje </a:t>
            </a:r>
            <a:r>
              <a:rPr lang="hr-HR" altLang="en-US" sz="2400" dirty="0" err="1"/>
              <a:t>šola</a:t>
            </a:r>
            <a:endParaRPr lang="hr-HR" altLang="en-US" sz="2400" dirty="0"/>
          </a:p>
          <a:p>
            <a:pPr>
              <a:buFontTx/>
              <a:buChar char="-"/>
            </a:pPr>
            <a:r>
              <a:rPr lang="hr-HR" altLang="en-US" sz="2400" dirty="0"/>
              <a:t>16 </a:t>
            </a:r>
            <a:r>
              <a:rPr lang="hr-HR" altLang="en-US" sz="2400" dirty="0" err="1"/>
              <a:t>umetniških</a:t>
            </a:r>
            <a:r>
              <a:rPr lang="hr-HR" altLang="en-US" sz="2400" dirty="0"/>
              <a:t> </a:t>
            </a:r>
            <a:r>
              <a:rPr lang="hr-HR" altLang="en-US" sz="2400" dirty="0" err="1"/>
              <a:t>šol</a:t>
            </a:r>
            <a:r>
              <a:rPr lang="hr-HR" altLang="en-US" sz="2400" dirty="0"/>
              <a:t> </a:t>
            </a:r>
            <a:endParaRPr lang="hr-HR" altLang="en-US" sz="2400" dirty="0"/>
          </a:p>
          <a:p>
            <a:pPr>
              <a:buFontTx/>
              <a:buChar char="-"/>
            </a:pPr>
            <a:r>
              <a:rPr lang="hr-HR" altLang="en-US" sz="2400" dirty="0"/>
              <a:t>13 </a:t>
            </a:r>
            <a:r>
              <a:rPr lang="hr-HR" altLang="en-US" sz="2400" dirty="0" err="1"/>
              <a:t>dijaških</a:t>
            </a:r>
            <a:r>
              <a:rPr lang="hr-HR" altLang="en-US" sz="2400" dirty="0"/>
              <a:t> </a:t>
            </a:r>
            <a:r>
              <a:rPr lang="hr-HR" altLang="en-US" sz="2400" dirty="0" err="1"/>
              <a:t>domov</a:t>
            </a:r>
            <a:endParaRPr lang="hr-HR" altLang="en-US" sz="2400" dirty="0"/>
          </a:p>
          <a:p>
            <a:pPr>
              <a:spcBef>
                <a:spcPts val="0"/>
              </a:spcBef>
              <a:buFontTx/>
              <a:buChar char="-"/>
            </a:pPr>
            <a:endParaRPr lang="hr-HR" altLang="en-US" sz="2000" dirty="0"/>
          </a:p>
          <a:p>
            <a:r>
              <a:rPr lang="hr-HR" altLang="en-US" sz="2000" dirty="0"/>
              <a:t>osnovne </a:t>
            </a:r>
            <a:r>
              <a:rPr lang="hr-HR" altLang="en-US" sz="2000" dirty="0" err="1"/>
              <a:t>in</a:t>
            </a:r>
            <a:r>
              <a:rPr lang="hr-HR" altLang="en-US" sz="2000" dirty="0"/>
              <a:t> srednje </a:t>
            </a:r>
            <a:r>
              <a:rPr lang="hr-HR" altLang="en-US" sz="2000" dirty="0" err="1"/>
              <a:t>šole</a:t>
            </a:r>
            <a:r>
              <a:rPr lang="hr-HR" altLang="en-US" sz="2000" dirty="0"/>
              <a:t> – </a:t>
            </a:r>
            <a:r>
              <a:rPr lang="hr-HR" altLang="en-US" sz="2000" dirty="0" err="1"/>
              <a:t>vzgojno-izobraževalni</a:t>
            </a:r>
            <a:r>
              <a:rPr lang="hr-HR" altLang="en-US" sz="2000" dirty="0"/>
              <a:t> centri, drugi zavodi, </a:t>
            </a:r>
            <a:r>
              <a:rPr lang="hr-HR" altLang="en-US" sz="2000" dirty="0" err="1"/>
              <a:t>ki</a:t>
            </a:r>
            <a:r>
              <a:rPr lang="hr-HR" altLang="en-US" sz="2000" dirty="0"/>
              <a:t> se </a:t>
            </a:r>
            <a:r>
              <a:rPr lang="hr-HR" altLang="en-US" sz="2000" dirty="0" err="1"/>
              <a:t>ukvarjajo</a:t>
            </a:r>
            <a:r>
              <a:rPr lang="hr-HR" altLang="en-US" sz="2000" dirty="0"/>
              <a:t> z </a:t>
            </a:r>
            <a:r>
              <a:rPr lang="hr-HR" altLang="en-US" sz="2000" dirty="0" err="1"/>
              <a:t>vzgojo</a:t>
            </a:r>
            <a:r>
              <a:rPr lang="hr-HR" altLang="en-US" sz="2000" dirty="0"/>
              <a:t> </a:t>
            </a:r>
            <a:r>
              <a:rPr lang="hr-HR" altLang="en-US" sz="2000" dirty="0" err="1"/>
              <a:t>in</a:t>
            </a:r>
            <a:r>
              <a:rPr lang="hr-HR" altLang="en-US" sz="2000" dirty="0"/>
              <a:t> </a:t>
            </a:r>
            <a:r>
              <a:rPr lang="hr-HR" altLang="en-US" sz="2000" dirty="0" err="1"/>
              <a:t>izobraževanjem</a:t>
            </a:r>
            <a:r>
              <a:rPr lang="hr-HR" altLang="en-US" sz="2000" dirty="0"/>
              <a:t> invalidnih </a:t>
            </a:r>
            <a:r>
              <a:rPr lang="hr-HR" altLang="en-US" sz="2000" dirty="0" err="1"/>
              <a:t>otrok</a:t>
            </a:r>
            <a:r>
              <a:rPr lang="hr-HR" altLang="en-US" sz="2000" dirty="0"/>
              <a:t> </a:t>
            </a:r>
            <a:r>
              <a:rPr lang="hr-HR" altLang="en-US" sz="2000" dirty="0" err="1"/>
              <a:t>in</a:t>
            </a:r>
            <a:r>
              <a:rPr lang="hr-HR" altLang="en-US" sz="2000" dirty="0"/>
              <a:t> mladine</a:t>
            </a:r>
            <a:endParaRPr lang="hr-HR" altLang="en-US" sz="2000" dirty="0"/>
          </a:p>
        </p:txBody>
      </p:sp>
      <p:pic>
        <p:nvPicPr>
          <p:cNvPr id="21507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Ustanovitelji</a:t>
            </a:r>
            <a:endParaRPr lang="hr-HR" alt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1066800" y="1844675"/>
            <a:ext cx="10058400" cy="4191000"/>
          </a:xfrm>
        </p:spPr>
        <p:txBody>
          <a:bodyPr rtlCol="0">
            <a:normAutofit lnSpcReduction="10000"/>
          </a:bodyPr>
          <a:lstStyle/>
          <a:p>
            <a:endParaRPr lang="hr-HR" noProof="1"/>
          </a:p>
          <a:p>
            <a:r>
              <a:rPr lang="hr-HR" sz="2400" noProof="1"/>
              <a:t>Republika Hrvaška (</a:t>
            </a:r>
            <a:r>
              <a:rPr lang="hr-HR" sz="2400" noProof="1">
                <a:solidFill>
                  <a:schemeClr val="bg1">
                    <a:lumMod val="65000"/>
                  </a:schemeClr>
                </a:solidFill>
              </a:rPr>
              <a:t>Ministarstvo socijalne politike i mladih RH; Ministarstvo za demografiju, obitelj, mlade i socijalnu politiku</a:t>
            </a:r>
            <a:r>
              <a:rPr lang="hr-HR" sz="2400" noProof="1"/>
              <a:t>; Ministarstvo rada, mirovinskog sustava, obitelj i socijalne politike) </a:t>
            </a:r>
            <a:endParaRPr lang="hr-HR" sz="2400" noProof="1"/>
          </a:p>
          <a:p>
            <a:r>
              <a:rPr lang="hr-HR" sz="2400" noProof="1"/>
              <a:t>Zagrebško območje (županija)</a:t>
            </a:r>
            <a:endParaRPr lang="hr-HR" sz="2400" noProof="1"/>
          </a:p>
          <a:p>
            <a:r>
              <a:rPr lang="hr-HR" sz="2400" noProof="1"/>
              <a:t>gradovi Samobor, Velika Gorica, Vrbovec, Zaprešić i </a:t>
            </a:r>
            <a:r>
              <a:rPr kumimoji="0" lang="hr-HR" sz="2400" b="0" i="0" u="none" strike="noStrike" kern="1200" cap="none" spc="0" normalizeH="0" baseline="0" noProof="1">
                <a:solidFill>
                  <a:schemeClr val="tx1"/>
                </a:solidFill>
              </a:rPr>
              <a:t>Grad Zagreb</a:t>
            </a:r>
            <a:endParaRPr kumimoji="0" lang="hr-HR" sz="2400" b="0" i="0" u="none" strike="noStrike" kern="1200" cap="none" spc="0" normalizeH="0" baseline="0" noProof="1">
              <a:solidFill>
                <a:schemeClr val="tx1"/>
              </a:solidFill>
            </a:endParaRPr>
          </a:p>
          <a:p>
            <a:r>
              <a:rPr lang="hr-HR" sz="2400" noProof="1"/>
              <a:t>pravne osebe v javnem interesu (združenje staršev, verske skupnosti, nadškofije ...) </a:t>
            </a:r>
            <a:endParaRPr lang="hr-HR" sz="2400" noProof="1"/>
          </a:p>
          <a:p>
            <a:r>
              <a:rPr lang="hr-HR" sz="2400" noProof="1"/>
              <a:t>druge pravne osebe (zasebne šole)</a:t>
            </a:r>
            <a:endParaRPr lang="hr-HR" sz="2400" noProof="1"/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27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Financiranje </a:t>
            </a:r>
            <a:r>
              <a:rPr lang="hr-HR" altLang="en-US" dirty="0" err="1"/>
              <a:t>šolskih</a:t>
            </a:r>
            <a:r>
              <a:rPr lang="hr-HR" altLang="en-US" dirty="0"/>
              <a:t> </a:t>
            </a:r>
            <a:r>
              <a:rPr lang="hr-HR" altLang="en-US" dirty="0" err="1"/>
              <a:t>knjižnic</a:t>
            </a:r>
            <a:endParaRPr lang="hr-HR" alt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1066800" y="2103438"/>
            <a:ext cx="10058400" cy="3932238"/>
          </a:xfrm>
        </p:spPr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None/>
            </a:pPr>
            <a:r>
              <a:rPr kumimoji="0" lang="hr-HR" sz="20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Zakon…</a:t>
            </a:r>
            <a:endParaRPr kumimoji="0" lang="hr-HR" sz="20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hr-HR" sz="2000" noProof="1"/>
              <a:t>… Sredstva za delo knjižnice zagotavlja ustanovitelj, sredstva pa obsegajo sredstva za plače, sredstva za nabavo gradiva, sredstva za program, materialne stroške, stalno strokovno izpopolnjevanje zaposlenih v knjižnici in sredstva za varstvo knjižnično gradivo ter sredstva za investicije in investicijsko vzdrževanje, </a:t>
            </a:r>
            <a:r>
              <a:rPr lang="hr-HR" sz="2000" b="1" noProof="1"/>
              <a:t>če ni s posebnim zakonom drugače določeno</a:t>
            </a:r>
            <a:r>
              <a:rPr lang="hr-HR" sz="2000" noProof="1"/>
              <a:t>.</a:t>
            </a:r>
            <a:endParaRPr kumimoji="0" lang="hr-HR" sz="20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2000" noProof="1"/>
              <a:t>Ministrstvo za znanost in izobraževanje - sredstva za plače in za nabavo gradiva</a:t>
            </a:r>
            <a:endParaRPr lang="hr-HR" sz="2000" noProof="1"/>
          </a:p>
          <a:p>
            <a:r>
              <a:rPr lang="hr-HR" sz="2000" noProof="1"/>
              <a:t>ustanovitelji - za nabavo gradiva, sredstva za varstvo knjižničnega gradiva, za investicije in investicijsko vzdrževanje (dozidave, preureditev šol/šolskih knjižnic, oprema in ureditev ...)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651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 err="1"/>
              <a:t>Zakonodaja</a:t>
            </a:r>
            <a:endParaRPr lang="hr-HR" altLang="en-US" dirty="0"/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Zakon o </a:t>
            </a:r>
            <a:r>
              <a:rPr lang="hr-HR" sz="2400" dirty="0" err="1">
                <a:solidFill>
                  <a:prstClr val="black"/>
                </a:solidFill>
              </a:rPr>
              <a:t>knjižnicah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in</a:t>
            </a:r>
            <a:r>
              <a:rPr lang="hr-HR" sz="2400" dirty="0">
                <a:solidFill>
                  <a:prstClr val="black"/>
                </a:solidFill>
              </a:rPr>
              <a:t> knjižnični </a:t>
            </a:r>
            <a:r>
              <a:rPr lang="hr-HR" sz="2400" dirty="0" err="1">
                <a:solidFill>
                  <a:prstClr val="black"/>
                </a:solidFill>
              </a:rPr>
              <a:t>dejavnosti</a:t>
            </a:r>
            <a:r>
              <a:rPr lang="hr-HR" sz="2400" dirty="0">
                <a:solidFill>
                  <a:prstClr val="black"/>
                </a:solidFill>
              </a:rPr>
              <a:t> (</a:t>
            </a:r>
            <a:r>
              <a:rPr lang="en-US" sz="2400" dirty="0">
                <a:solidFill>
                  <a:prstClr val="black"/>
                </a:solidFill>
              </a:rPr>
              <a:t>2019.</a:t>
            </a:r>
            <a:r>
              <a:rPr lang="hr-HR" sz="2400" dirty="0">
                <a:solidFill>
                  <a:prstClr val="black"/>
                </a:solidFill>
              </a:rPr>
              <a:t>)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p</a:t>
            </a:r>
            <a:r>
              <a:rPr lang="en-US" sz="2400" dirty="0" err="1">
                <a:solidFill>
                  <a:prstClr val="black"/>
                </a:solidFill>
              </a:rPr>
              <a:t>otres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hr-HR" sz="2400" dirty="0">
                <a:solidFill>
                  <a:prstClr val="black"/>
                </a:solidFill>
              </a:rPr>
              <a:t>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pandemija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hr-HR" sz="2400" dirty="0">
                <a:solidFill>
                  <a:prstClr val="black"/>
                </a:solidFill>
              </a:rPr>
              <a:t>(2020.)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hr-HR" sz="2400" dirty="0">
                <a:solidFill>
                  <a:prstClr val="black"/>
                </a:solidFill>
              </a:rPr>
              <a:t>Standardi </a:t>
            </a:r>
            <a:r>
              <a:rPr lang="hr-HR" sz="2400" dirty="0" err="1">
                <a:solidFill>
                  <a:prstClr val="black"/>
                </a:solidFill>
              </a:rPr>
              <a:t>in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pravilniki</a:t>
            </a:r>
            <a:r>
              <a:rPr lang="hr-HR" sz="2400" dirty="0">
                <a:solidFill>
                  <a:prstClr val="black"/>
                </a:solidFill>
              </a:rPr>
              <a:t> (2020.-2023.)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Standard za </a:t>
            </a:r>
            <a:r>
              <a:rPr lang="hr-HR" sz="2400" dirty="0" err="1">
                <a:solidFill>
                  <a:prstClr val="black"/>
                </a:solidFill>
              </a:rPr>
              <a:t>šolske</a:t>
            </a:r>
            <a:r>
              <a:rPr lang="hr-HR" sz="2400" dirty="0">
                <a:solidFill>
                  <a:prstClr val="black"/>
                </a:solidFill>
              </a:rPr>
              <a:t> knjižnice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Standard za digitalne knjižnice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r-HR" dirty="0">
              <a:solidFill>
                <a:prstClr val="black"/>
              </a:solidFill>
            </a:endParaRPr>
          </a:p>
          <a:p>
            <a:endParaRPr lang="hr-HR" altLang="en-US" sz="16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/>
          <a:p>
            <a:pPr>
              <a:spcAft>
                <a:spcPct val="0"/>
              </a:spcAft>
            </a:pPr>
            <a:r>
              <a:rPr lang="pl-PL" sz="4000" noProof="1"/>
              <a:t>Ministrstvo za znanost in izobraževanje </a:t>
            </a:r>
            <a:endParaRPr kumimoji="0" lang="hr-HR" sz="40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1066800" y="2103438"/>
            <a:ext cx="10058400" cy="3932238"/>
          </a:xfrm>
        </p:spPr>
        <p:txBody>
          <a:bodyPr rtlCol="0">
            <a:normAutofit fontScale="92500" lnSpcReduction="10000"/>
          </a:bodyPr>
          <a:lstStyle/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	do 50 učencev	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	51 do 150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	151 do 250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IV.	251 do 350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	351 do 450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VI.	451 do 550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VII.	551 do 650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VIII.	651 do 750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IX.	751 do 850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X.	851 do 950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XI.	več kot 950 učencev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675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6676701" y="2734887"/>
            <a:ext cx="2776721" cy="14773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dirty="0"/>
              <a:t>365 – 1.330 EUR</a:t>
            </a:r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/>
              <a:t>ali</a:t>
            </a:r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/>
              <a:t>1,40 – 2,40 EUR(</a:t>
            </a:r>
            <a:r>
              <a:rPr lang="hr-HR" dirty="0" err="1"/>
              <a:t>učenca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Grad Zagreb</a:t>
            </a:r>
            <a:endParaRPr lang="hr-HR" alt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1066800" y="2103438"/>
            <a:ext cx="10058400" cy="3932238"/>
          </a:xfrm>
        </p:spPr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None/>
            </a:pPr>
            <a:r>
              <a:rPr kumimoji="0" lang="pl-PL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osnovne šole:</a:t>
            </a:r>
            <a:endParaRPr kumimoji="0" lang="pl-PL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pl-PL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	do 300 učencev	</a:t>
            </a:r>
            <a:endParaRPr kumimoji="0" lang="pl-PL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pl-PL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	od 301 do 500	</a:t>
            </a:r>
            <a:endParaRPr kumimoji="0" lang="pl-PL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pl-PL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	od 501 do 700	</a:t>
            </a:r>
            <a:endParaRPr kumimoji="0" lang="pl-PL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pl-PL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IV.	od 701 do 1000	</a:t>
            </a:r>
            <a:endParaRPr kumimoji="0" lang="pl-PL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pl-PL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	Več</a:t>
            </a:r>
            <a:r>
              <a:rPr kumimoji="0" lang="pl-PL" sz="1800" b="0" i="0" u="none" strike="noStrike" kern="1200" cap="none" spc="0" normalizeH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kot</a:t>
            </a:r>
            <a:r>
              <a:rPr kumimoji="0" lang="pl-PL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1001 </a:t>
            </a:r>
            <a:endParaRPr kumimoji="0" lang="pl-PL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endParaRPr kumimoji="0" lang="pl-PL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leta 2018: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endParaRPr lang="hr-HR" noProof="1"/>
          </a:p>
          <a:p>
            <a: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anose="02020404030301010803" pitchFamily="18" charset="0"/>
              <a:buChar char="◦"/>
            </a:pPr>
            <a:r>
              <a:rPr lang="hr-HR" noProof="1"/>
              <a:t>GZ i ZŽ skupaj ne več kot 0,5 enot/učenca</a:t>
            </a:r>
            <a:r>
              <a:rPr kumimoji="0" lang="hr-HR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kumimoji="0" lang="hr-HR" sz="1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69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kstniOkvir 4"/>
          <p:cNvSpPr txBox="1"/>
          <p:nvPr/>
        </p:nvSpPr>
        <p:spPr>
          <a:xfrm>
            <a:off x="6940116" y="4688378"/>
            <a:ext cx="2100255" cy="9233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0,80 EUR/</a:t>
            </a:r>
            <a:r>
              <a:rPr lang="hr-HR" dirty="0" err="1"/>
              <a:t>učenca</a:t>
            </a:r>
            <a:endParaRPr lang="hr-HR" dirty="0"/>
          </a:p>
          <a:p>
            <a:pPr algn="ctr"/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901652" y="2472578"/>
            <a:ext cx="2177199" cy="9233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1,9-2 EUR/</a:t>
            </a:r>
            <a:r>
              <a:rPr lang="hr-HR" dirty="0" err="1"/>
              <a:t>učenca</a:t>
            </a:r>
            <a:endParaRPr lang="hr-HR" dirty="0"/>
          </a:p>
          <a:p>
            <a:pPr algn="ctr"/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sz="4400" dirty="0"/>
              <a:t>Predlagani model financiranja MRS</a:t>
            </a:r>
            <a:endParaRPr lang="hr-HR" altLang="en-US" sz="4400" dirty="0"/>
          </a:p>
        </p:txBody>
      </p:sp>
      <p:sp>
        <p:nvSpPr>
          <p:cNvPr id="30722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>
              <a:spcBef>
                <a:spcPts val="600"/>
              </a:spcBef>
            </a:pPr>
            <a:r>
              <a:rPr lang="hr-HR" altLang="en-US" sz="2400" dirty="0" err="1"/>
              <a:t>izdelava</a:t>
            </a:r>
            <a:r>
              <a:rPr lang="hr-HR" altLang="en-US" sz="2400" dirty="0"/>
              <a:t> modela </a:t>
            </a:r>
            <a:r>
              <a:rPr lang="hr-HR" altLang="en-US" sz="2400" dirty="0" err="1"/>
              <a:t>sofinanciranja</a:t>
            </a:r>
            <a:r>
              <a:rPr lang="hr-HR" altLang="en-US" sz="2400" dirty="0"/>
              <a:t> nabave v skladu s Standardom za </a:t>
            </a:r>
            <a:r>
              <a:rPr lang="hr-HR" altLang="en-US" sz="2400" dirty="0" err="1"/>
              <a:t>šolske</a:t>
            </a:r>
            <a:r>
              <a:rPr lang="hr-HR" altLang="en-US" sz="2400" dirty="0"/>
              <a:t> knjižnice (NN 34/00)</a:t>
            </a:r>
            <a:endParaRPr lang="hr-HR" altLang="en-US" sz="2400" dirty="0"/>
          </a:p>
          <a:p>
            <a:pPr>
              <a:spcBef>
                <a:spcPts val="600"/>
              </a:spcBef>
            </a:pPr>
            <a:r>
              <a:rPr lang="pl-PL" altLang="en-US" sz="2400" dirty="0"/>
              <a:t>pogajanja z mesti / ustanovitelji v Zagrebški županiji od leta 2018.</a:t>
            </a:r>
            <a:endParaRPr lang="pl-PL" altLang="en-US" sz="2400" dirty="0"/>
          </a:p>
          <a:p>
            <a:pPr>
              <a:spcBef>
                <a:spcPts val="600"/>
              </a:spcBef>
            </a:pPr>
            <a:r>
              <a:rPr lang="hr-HR" altLang="en-US" sz="2400" dirty="0"/>
              <a:t>glede na </a:t>
            </a:r>
            <a:r>
              <a:rPr lang="hr-HR" altLang="en-US" sz="2400" dirty="0" err="1"/>
              <a:t>število</a:t>
            </a:r>
            <a:r>
              <a:rPr lang="hr-HR" altLang="en-US" sz="2400" dirty="0"/>
              <a:t> </a:t>
            </a:r>
            <a:r>
              <a:rPr lang="hr-HR" altLang="en-US" sz="2400" dirty="0" err="1"/>
              <a:t>učencev</a:t>
            </a:r>
            <a:endParaRPr lang="hr-HR" altLang="en-US" sz="2400" dirty="0"/>
          </a:p>
          <a:p>
            <a:pPr>
              <a:spcBef>
                <a:spcPts val="0"/>
              </a:spcBef>
            </a:pPr>
            <a:endParaRPr lang="hr-HR" altLang="en-US" sz="2400" dirty="0"/>
          </a:p>
          <a:p>
            <a:pPr>
              <a:spcBef>
                <a:spcPts val="0"/>
              </a:spcBef>
            </a:pPr>
            <a:r>
              <a:rPr lang="hr-HR" altLang="en-US" sz="2400" dirty="0"/>
              <a:t>Velika Gorica, 8 </a:t>
            </a:r>
            <a:r>
              <a:rPr lang="hr-HR" altLang="en-US" sz="2400" dirty="0" err="1"/>
              <a:t>šol</a:t>
            </a:r>
            <a:r>
              <a:rPr lang="hr-HR" altLang="en-US" sz="2400" dirty="0"/>
              <a:t> (660-2.880 EUR/</a:t>
            </a:r>
            <a:r>
              <a:rPr lang="hr-HR" altLang="en-US" sz="2400" dirty="0" err="1"/>
              <a:t>šolo</a:t>
            </a:r>
            <a:r>
              <a:rPr lang="hr-HR" altLang="en-US" sz="2400" dirty="0"/>
              <a:t>)</a:t>
            </a:r>
            <a:endParaRPr lang="hr-HR" altLang="en-US" sz="2400" dirty="0"/>
          </a:p>
          <a:p>
            <a:pPr>
              <a:spcBef>
                <a:spcPts val="0"/>
              </a:spcBef>
            </a:pPr>
            <a:r>
              <a:rPr lang="hr-HR" altLang="en-US" sz="2400" dirty="0"/>
              <a:t>Vrbovec, 2 </a:t>
            </a:r>
            <a:r>
              <a:rPr lang="hr-HR" altLang="en-US" sz="2400" dirty="0" err="1"/>
              <a:t>šoli</a:t>
            </a:r>
            <a:r>
              <a:rPr lang="hr-HR" altLang="en-US" sz="2400" dirty="0"/>
              <a:t> (1.330-1.620 EUR/</a:t>
            </a:r>
            <a:r>
              <a:rPr lang="hr-HR" altLang="en-US" sz="2400" dirty="0" err="1"/>
              <a:t>šolo</a:t>
            </a:r>
            <a:r>
              <a:rPr lang="hr-HR" altLang="en-US" sz="2400" dirty="0"/>
              <a:t>)</a:t>
            </a:r>
            <a:endParaRPr lang="hr-HR" altLang="en-US" sz="2400" dirty="0"/>
          </a:p>
          <a:p>
            <a:pPr>
              <a:spcBef>
                <a:spcPts val="0"/>
              </a:spcBef>
            </a:pPr>
            <a:r>
              <a:rPr lang="hr-HR" altLang="en-US" sz="2400" dirty="0"/>
              <a:t>Samobor, 5 </a:t>
            </a:r>
            <a:r>
              <a:rPr lang="hr-HR" altLang="en-US" sz="2400" dirty="0" err="1"/>
              <a:t>šol</a:t>
            </a:r>
            <a:r>
              <a:rPr lang="hr-HR" altLang="en-US" sz="2400" dirty="0"/>
              <a:t> (517-4.910 EUR/</a:t>
            </a:r>
            <a:r>
              <a:rPr lang="hr-HR" altLang="en-US" sz="2400" dirty="0" err="1"/>
              <a:t>šolo</a:t>
            </a:r>
            <a:r>
              <a:rPr lang="hr-HR" altLang="en-US" sz="2400" dirty="0"/>
              <a:t>)</a:t>
            </a:r>
            <a:endParaRPr lang="hr-HR" altLang="en-US" sz="2400" dirty="0"/>
          </a:p>
          <a:p>
            <a:pPr>
              <a:spcBef>
                <a:spcPts val="0"/>
              </a:spcBef>
            </a:pPr>
            <a:r>
              <a:rPr lang="hr-HR" altLang="en-US" sz="2400" dirty="0" smtClean="0"/>
              <a:t>Zaprešić, 3 </a:t>
            </a:r>
            <a:r>
              <a:rPr lang="hr-HR" altLang="en-US" sz="2400" dirty="0" err="1" smtClean="0"/>
              <a:t>šoli</a:t>
            </a:r>
            <a:r>
              <a:rPr lang="hr-HR" altLang="en-US" sz="2400" dirty="0" smtClean="0"/>
              <a:t> </a:t>
            </a:r>
            <a:r>
              <a:rPr lang="hr-HR" altLang="en-US" sz="2400" smtClean="0"/>
              <a:t>(500-1.300 </a:t>
            </a:r>
            <a:r>
              <a:rPr lang="hr-HR" altLang="en-US" sz="2400" dirty="0" smtClean="0"/>
              <a:t>EUR/</a:t>
            </a:r>
            <a:r>
              <a:rPr lang="hr-HR" altLang="en-US" sz="2400" dirty="0" err="1" smtClean="0"/>
              <a:t>šolo</a:t>
            </a:r>
            <a:r>
              <a:rPr lang="hr-HR" altLang="en-US" sz="2400" dirty="0" smtClean="0"/>
              <a:t>)</a:t>
            </a:r>
            <a:endParaRPr lang="hr-HR" altLang="en-US" sz="2400" dirty="0"/>
          </a:p>
        </p:txBody>
      </p:sp>
      <p:pic>
        <p:nvPicPr>
          <p:cNvPr id="30723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935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2800" dirty="0">
                <a:latin typeface="Cambria" panose="02040503050406030204" pitchFamily="18" charset="0"/>
                <a:ea typeface="Cambria" panose="02040503050406030204" pitchFamily="18" charset="0"/>
              </a:rPr>
              <a:t>Financiranje v praksi – Grad Zagreb</a:t>
            </a:r>
            <a:endParaRPr lang="hr-H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7621" y="2226326"/>
            <a:ext cx="4496285" cy="1617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OŠ </a:t>
            </a:r>
            <a:endParaRPr lang="hr-HR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r-HR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52.823,67 EUR</a:t>
            </a:r>
            <a:endParaRPr lang="hr-HR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935" y="3984859"/>
            <a:ext cx="4496285" cy="1617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SŠ</a:t>
            </a:r>
            <a:endParaRPr lang="hr-HR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r-HR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50.832,84 EUR </a:t>
            </a:r>
            <a:endParaRPr lang="hr-HR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692348" y="1381931"/>
            <a:ext cx="2790524" cy="5492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2022/ 2023</a:t>
            </a:r>
            <a:endParaRPr lang="hr-HR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7317318" y="1353820"/>
            <a:ext cx="2790524" cy="5492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2023/ 2024</a:t>
            </a:r>
            <a:endParaRPr lang="hr-HR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8096" y="2226326"/>
            <a:ext cx="4126335" cy="1554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OŠ </a:t>
            </a:r>
            <a:endParaRPr lang="hr-HR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r-HR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131.400,00 EUR</a:t>
            </a:r>
            <a:endParaRPr lang="hr-HR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68095" y="4053448"/>
            <a:ext cx="4126335" cy="15484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SŠ</a:t>
            </a:r>
            <a:endParaRPr lang="hr-HR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r-HR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120.100,00 EUR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2353092" y="6161350"/>
            <a:ext cx="91999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Izvor: Financiranje školskih knjižnica, Iva Milardović Štimac, Gradski ured za obrazovanje, sport i mlade,14. okrugli stol za školske knjižnice, 4.10.2023. </a:t>
            </a:r>
            <a:endParaRPr lang="hr-HR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5" grpId="0" bldLvl="0" animBg="1"/>
      <p:bldP spid="1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hasCustomPrompt="1"/>
          </p:nvPr>
        </p:nvSpPr>
        <p:spPr>
          <a:xfrm>
            <a:off x="1104900" y="2781359"/>
            <a:ext cx="10058400" cy="1371600"/>
          </a:xfrm>
        </p:spPr>
        <p:txBody>
          <a:bodyPr vert="horz" lIns="91440" tIns="45720" rIns="91440" bIns="45720" anchor="ctr" anchorCtr="0"/>
          <a:lstStyle/>
          <a:p>
            <a:pPr algn="ctr"/>
            <a:r>
              <a:rPr lang="hr-HR" altLang="en-US" dirty="0" err="1"/>
              <a:t>Izzivi</a:t>
            </a:r>
            <a:endParaRPr lang="hr-HR" altLang="en-US" dirty="0"/>
          </a:p>
        </p:txBody>
      </p:sp>
      <p:pic>
        <p:nvPicPr>
          <p:cNvPr id="34821" name="Slika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Standard za </a:t>
            </a:r>
            <a:r>
              <a:rPr lang="hr-HR" altLang="en-US" dirty="0" err="1"/>
              <a:t>šolske</a:t>
            </a:r>
            <a:r>
              <a:rPr lang="hr-HR" altLang="en-US" dirty="0"/>
              <a:t> knjižnice</a:t>
            </a:r>
            <a:endParaRPr lang="hr-HR" altLang="en-US" dirty="0"/>
          </a:p>
        </p:txBody>
      </p:sp>
      <p:sp>
        <p:nvSpPr>
          <p:cNvPr id="35842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r>
              <a:rPr lang="hr-HR" altLang="en-US" sz="2800" dirty="0"/>
              <a:t>skladnost na </a:t>
            </a:r>
            <a:r>
              <a:rPr lang="hr-HR" altLang="en-US" sz="2800" dirty="0" err="1"/>
              <a:t>državnem</a:t>
            </a:r>
            <a:r>
              <a:rPr lang="hr-HR" altLang="en-US" sz="2800" dirty="0"/>
              <a:t> </a:t>
            </a:r>
            <a:r>
              <a:rPr lang="hr-HR" altLang="en-US" sz="2800" dirty="0" err="1"/>
              <a:t>nivoju</a:t>
            </a:r>
            <a:endParaRPr lang="hr-HR" altLang="en-US" sz="2800" dirty="0"/>
          </a:p>
          <a:p>
            <a:r>
              <a:rPr lang="hr-HR" altLang="en-US" sz="2800" dirty="0" err="1"/>
              <a:t>predpisana</a:t>
            </a:r>
            <a:r>
              <a:rPr lang="hr-HR" altLang="en-US" sz="2800" dirty="0"/>
              <a:t> minimalna nabava</a:t>
            </a:r>
            <a:endParaRPr lang="hr-HR" altLang="en-US" sz="2800" dirty="0"/>
          </a:p>
          <a:p>
            <a:r>
              <a:rPr lang="hr-HR" altLang="en-US" sz="2800" dirty="0" err="1"/>
              <a:t>povprečna</a:t>
            </a:r>
            <a:r>
              <a:rPr lang="hr-HR" altLang="en-US" sz="2800" dirty="0"/>
              <a:t> starost knjižne zbirke</a:t>
            </a:r>
            <a:endParaRPr lang="hr-HR" altLang="en-US" sz="2800" dirty="0"/>
          </a:p>
          <a:p>
            <a:r>
              <a:rPr lang="hr-HR" altLang="en-US" sz="2800" dirty="0" err="1"/>
              <a:t>zagotavljanje</a:t>
            </a:r>
            <a:r>
              <a:rPr lang="hr-HR" altLang="en-US" sz="2800" dirty="0"/>
              <a:t> </a:t>
            </a:r>
            <a:r>
              <a:rPr lang="hr-HR" altLang="en-US" sz="2800" dirty="0" err="1"/>
              <a:t>optimalnega</a:t>
            </a:r>
            <a:r>
              <a:rPr lang="hr-HR" altLang="en-US" sz="2800" dirty="0"/>
              <a:t> </a:t>
            </a:r>
            <a:r>
              <a:rPr lang="hr-HR" altLang="en-US" sz="2800" dirty="0" err="1"/>
              <a:t>delovanja</a:t>
            </a:r>
            <a:r>
              <a:rPr lang="hr-HR" altLang="en-US" sz="2800" dirty="0"/>
              <a:t> </a:t>
            </a:r>
            <a:r>
              <a:rPr lang="hr-HR" altLang="en-US" sz="2800" dirty="0" err="1"/>
              <a:t>knjižnic</a:t>
            </a:r>
            <a:endParaRPr lang="hr-HR" altLang="en-US" sz="2800" dirty="0"/>
          </a:p>
          <a:p>
            <a:r>
              <a:rPr lang="hr-HR" altLang="en-US" sz="2800" dirty="0"/>
              <a:t>stalni razvoj </a:t>
            </a:r>
            <a:r>
              <a:rPr lang="hr-HR" altLang="en-US" sz="2800" dirty="0" err="1"/>
              <a:t>knjižnic</a:t>
            </a:r>
            <a:r>
              <a:rPr lang="hr-HR" altLang="en-US" sz="2800" dirty="0"/>
              <a:t> </a:t>
            </a:r>
            <a:endParaRPr lang="hr-HR" altLang="en-US" sz="2800" dirty="0"/>
          </a:p>
          <a:p>
            <a:endParaRPr lang="hr-HR" altLang="en-US" dirty="0"/>
          </a:p>
        </p:txBody>
      </p:sp>
      <p:pic>
        <p:nvPicPr>
          <p:cNvPr id="35843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Ustanovitelji</a:t>
            </a:r>
            <a:endParaRPr lang="hr-HR" alt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r>
              <a:rPr lang="hr-HR" altLang="en-US" sz="2400" dirty="0" err="1"/>
              <a:t>izpolnjevanje</a:t>
            </a:r>
            <a:r>
              <a:rPr lang="hr-HR" altLang="en-US" sz="2400" dirty="0"/>
              <a:t> obveznosti v skladu z Zakonom o </a:t>
            </a:r>
            <a:r>
              <a:rPr lang="hr-HR" altLang="en-US" sz="2400" dirty="0" err="1"/>
              <a:t>knjižnicah</a:t>
            </a:r>
            <a:r>
              <a:rPr lang="hr-HR" altLang="en-US" sz="2400" dirty="0"/>
              <a:t>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knjižnični </a:t>
            </a:r>
            <a:r>
              <a:rPr lang="hr-HR" altLang="en-US" sz="2400" dirty="0" err="1"/>
              <a:t>dejavnosti</a:t>
            </a:r>
            <a:endParaRPr lang="hr-HR" altLang="en-US" sz="2400" dirty="0"/>
          </a:p>
          <a:p>
            <a:r>
              <a:rPr lang="hr-HR" altLang="en-US" sz="2400" dirty="0"/>
              <a:t>stalno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</a:t>
            </a:r>
            <a:r>
              <a:rPr lang="hr-HR" altLang="en-US" sz="2400" dirty="0" err="1"/>
              <a:t>zadostno</a:t>
            </a:r>
            <a:r>
              <a:rPr lang="hr-HR" altLang="en-US" sz="2400" dirty="0"/>
              <a:t> </a:t>
            </a:r>
            <a:r>
              <a:rPr lang="hr-HR" altLang="en-US" sz="2400" dirty="0" err="1"/>
              <a:t>sofinanciranje</a:t>
            </a:r>
            <a:endParaRPr lang="hr-HR" altLang="en-US" sz="2400" dirty="0"/>
          </a:p>
          <a:p>
            <a:r>
              <a:rPr lang="pl-PL" altLang="en-US" sz="2400" dirty="0"/>
              <a:t>podpora ustanovam v izobraževalnem sistemu</a:t>
            </a:r>
            <a:endParaRPr lang="pl-PL" altLang="en-US" sz="2400" dirty="0"/>
          </a:p>
          <a:p>
            <a:r>
              <a:rPr lang="hr-HR" altLang="en-US" sz="2400" dirty="0" err="1"/>
              <a:t>ustvarjanje</a:t>
            </a:r>
            <a:r>
              <a:rPr lang="hr-HR" altLang="en-US" sz="2400" dirty="0"/>
              <a:t> </a:t>
            </a:r>
            <a:r>
              <a:rPr lang="hr-HR" altLang="en-US" sz="2400" dirty="0" err="1"/>
              <a:t>enakih</a:t>
            </a:r>
            <a:r>
              <a:rPr lang="hr-HR" altLang="en-US" sz="2400" dirty="0"/>
              <a:t> </a:t>
            </a:r>
            <a:r>
              <a:rPr lang="hr-HR" altLang="en-US" sz="2400" dirty="0" err="1"/>
              <a:t>pogojev</a:t>
            </a:r>
            <a:r>
              <a:rPr lang="hr-HR" altLang="en-US" sz="2400" dirty="0"/>
              <a:t> za </a:t>
            </a:r>
            <a:r>
              <a:rPr lang="hr-HR" altLang="en-US" sz="2400" dirty="0" err="1"/>
              <a:t>vse</a:t>
            </a:r>
            <a:r>
              <a:rPr lang="hr-HR" altLang="en-US" sz="2400" dirty="0"/>
              <a:t> </a:t>
            </a:r>
            <a:r>
              <a:rPr lang="hr-HR" altLang="en-US" sz="2400" dirty="0" err="1"/>
              <a:t>učence</a:t>
            </a:r>
            <a:r>
              <a:rPr lang="hr-HR" altLang="en-US" sz="2400" dirty="0"/>
              <a:t> (prostor, zbirka)</a:t>
            </a:r>
            <a:endParaRPr lang="hr-HR" altLang="en-US" sz="2400" dirty="0"/>
          </a:p>
          <a:p>
            <a:r>
              <a:rPr lang="hr-HR" altLang="en-US" sz="2400" dirty="0" err="1"/>
              <a:t>doseganje</a:t>
            </a:r>
            <a:r>
              <a:rPr lang="hr-HR" altLang="en-US" sz="2400" dirty="0"/>
              <a:t> Standarda za </a:t>
            </a:r>
            <a:r>
              <a:rPr lang="hr-HR" altLang="en-US" sz="2400" dirty="0" err="1"/>
              <a:t>šolske</a:t>
            </a:r>
            <a:r>
              <a:rPr lang="hr-HR" altLang="en-US" sz="2400" dirty="0"/>
              <a:t> knjižnice</a:t>
            </a:r>
            <a:endParaRPr lang="hr-HR" altLang="en-US" sz="2400" dirty="0"/>
          </a:p>
          <a:p>
            <a:endParaRPr lang="hr-HR" altLang="en-US" sz="2400" dirty="0"/>
          </a:p>
          <a:p>
            <a:r>
              <a:rPr lang="hr-HR" altLang="en-US" sz="2400" dirty="0" err="1"/>
              <a:t>zagovorništvo</a:t>
            </a:r>
            <a:r>
              <a:rPr lang="hr-HR" altLang="en-US" sz="2400" dirty="0"/>
              <a:t> financiranja </a:t>
            </a:r>
            <a:r>
              <a:rPr lang="hr-HR" altLang="en-US" sz="2400" dirty="0" err="1"/>
              <a:t>šolskih</a:t>
            </a:r>
            <a:r>
              <a:rPr lang="hr-HR" altLang="en-US" sz="2400" dirty="0"/>
              <a:t> knjižnica</a:t>
            </a:r>
            <a:endParaRPr lang="hr-HR" altLang="en-US" sz="2400" dirty="0"/>
          </a:p>
          <a:p>
            <a:endParaRPr lang="hr-HR" altLang="en-US" sz="2400" dirty="0"/>
          </a:p>
        </p:txBody>
      </p:sp>
      <p:pic>
        <p:nvPicPr>
          <p:cNvPr id="36867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literatura</a:t>
            </a:r>
            <a:endParaRPr lang="hr-HR" alt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 marL="0" indent="0">
              <a:lnSpc>
                <a:spcPct val="114000"/>
              </a:lnSpc>
              <a:buNone/>
            </a:pP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1. Bišćan, F., Gabriel D. M.,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</a:rPr>
              <a:t>Pikić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, A.,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</a:rPr>
              <a:t>Šalamon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</a:rPr>
              <a:t>Cindori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, B. „</a:t>
            </a:r>
            <a:r>
              <a:rPr lang="hr-HR" sz="1200" dirty="0"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Posljedice potresa u knjižnicama u Zagrebu i susjednim županijama“. </a:t>
            </a:r>
            <a:r>
              <a:rPr lang="hr-HR" sz="1200" i="1" dirty="0"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HKD Novosti</a:t>
            </a:r>
            <a:r>
              <a:rPr lang="hr-HR" sz="1200" dirty="0"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83 (2020). Preuzeto 2. 9. 2021. 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hlinkClick r:id="rId1"/>
              </a:rPr>
              <a:t>https://www.hkdrustvo.hr/hkdnovosti/clanak/1689</a:t>
            </a: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2. Bišćan, F., Gabriel D. M., Mitrović G.,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</a:rPr>
              <a:t>Pikić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 A.,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</a:rPr>
              <a:t>Šalamon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</a:rPr>
              <a:t>Cindori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, B. „Posljedice potresa i poplava u knjižnicama u Zagrebu i susjednim županijama“, </a:t>
            </a:r>
            <a:r>
              <a:rPr lang="hr-HR" sz="1200" i="1" dirty="0">
                <a:latin typeface="Calibri" panose="020F0502020204030204" charset="0"/>
                <a:cs typeface="Times New Roman" panose="02020603050405020304" pitchFamily="18" charset="0"/>
              </a:rPr>
              <a:t>Glas NSK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 Godina 7, broj 17 (2020): 15–17. Preuzeto 30. 8. 2021. 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hlinkClick r:id="rId2"/>
              </a:rPr>
              <a:t>https://www.nsk.hr/ispis-rezultata/</a:t>
            </a: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3. Gradski ured za odgoj i obrazovanje. </a:t>
            </a:r>
            <a:r>
              <a:rPr lang="hr-HR" sz="1200" i="1" dirty="0">
                <a:latin typeface="Calibri" panose="020F0502020204030204" charset="0"/>
                <a:cs typeface="Times New Roman" panose="02020603050405020304" pitchFamily="18" charset="0"/>
              </a:rPr>
              <a:t>Izvješće o štetama na odgojno-obrazovnim objektima Gradskog ureda za obrazovanje Grada Zagreba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. Grad Zagreb. Preuzeto 2. 9. 2021. https://www.zagreb.hr/izvjesce-o-stetama-na-odgojno-obrazovnim-objektima/157532.</a:t>
            </a: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4. Milardović Štimac, I. Financiranje školskih knjižnica, 14. okrugli stol za školske knjižnice, Zagreb, 4.10.2023.</a:t>
            </a: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5. Romić, K. Analiza stanja školskih knjižnica na županijskoj i nacionalnoj razini. Školska knjižnica : moje sretno mjesto. 13. samostalni stručni skup stručni skup Hrvatske udruge školskih knjižničara. Pula, 20. i 21.102023. Preuzeto 2. 11. 2023. 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hlinkClick r:id="rId3"/>
              </a:rPr>
              <a:t>http://www.husk.hr/skolska-knjiznica-moje-sretno-mjesto/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6. Stambeni ZG d.o.o. „Potres : značenje oznaka nakon provedenog brzog pregleda statičara“. Stambeni ZG upravljanje i održavanje zgrada. Preuzeto 3. 9. 2021. http://stambenizg.hr/wp-content/uploads/2020/03/Potres-pojasnjenje-oznaka-nakon-pregleda.pdf.</a:t>
            </a: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4000"/>
              </a:lnSpc>
              <a:buNone/>
            </a:pP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7. Stropnik, A. „Dva u jedan –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</a:rPr>
              <a:t>pandemija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 i potres u knjižnicama na području Hrvatske“.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</a:rPr>
              <a:t>Čitalište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</a:rPr>
              <a:t>: naučni časopis za teoriju i praksu bibliotekarstva. God. XX, br. 39/2021. Str. 25-34</a:t>
            </a: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8. Stropnik, A. Model financiranja školskih knjižnica u suradnji Matičnom i razvojnom službom. 14. okrugli stol za školske knjižnice, Zagreb, 4.10.2023.</a:t>
            </a: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9.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Šavor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Novak, M.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et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hr-HR" sz="1200" dirty="0" err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al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. „Potres u Zagrebu od 22. ožujka 2020. – preliminarni izvještaj o seizmološkim istraživanjima i oštećenjima zgrada“. Građevinar 72 (10): 843–867. Preuzeto 10. 11. 2020. 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sym typeface="+mn-ea"/>
                <a:hlinkClick r:id="rId4"/>
              </a:rPr>
              <a:t>https://doi.org/10.14256/JCE.2966.2020</a:t>
            </a:r>
            <a:r>
              <a:rPr lang="hr-HR" sz="1200" dirty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 </a:t>
            </a: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endParaRPr lang="hr-HR" altLang="en-US" dirty="0"/>
          </a:p>
        </p:txBody>
      </p:sp>
      <p:pic>
        <p:nvPicPr>
          <p:cNvPr id="37891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endParaRPr lang="hr-HR" alt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 marL="0" indent="0">
              <a:lnSpc>
                <a:spcPct val="114000"/>
              </a:lnSpc>
              <a:buNone/>
            </a:pP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hr-HR" sz="1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hr-HR" sz="3200" dirty="0">
                <a:latin typeface="Calibri" panose="020F0502020204030204" charset="0"/>
                <a:cs typeface="Times New Roman" panose="02020603050405020304" pitchFamily="18" charset="0"/>
              </a:rPr>
              <a:t>Hvala </a:t>
            </a:r>
            <a:r>
              <a:rPr lang="hr-HR" sz="3200">
                <a:latin typeface="Calibri" panose="020F0502020204030204" charset="0"/>
                <a:cs typeface="Times New Roman" panose="02020603050405020304" pitchFamily="18" charset="0"/>
              </a:rPr>
              <a:t>za pozornost!</a:t>
            </a:r>
            <a:endParaRPr lang="hr-HR" sz="3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buNone/>
            </a:pPr>
            <a:endParaRPr lang="hr-HR" sz="32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hr-HR" sz="2400" dirty="0">
                <a:latin typeface="Calibri" panose="020F0502020204030204" charset="0"/>
                <a:cs typeface="Times New Roman" panose="02020603050405020304" pitchFamily="18" charset="0"/>
              </a:rPr>
              <a:t>alka.stropnik@kgz.hr</a:t>
            </a:r>
            <a:endParaRPr lang="hr-HR" sz="24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hr-HR" sz="1600" dirty="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37891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 err="1">
                <a:solidFill>
                  <a:schemeClr val="bg1">
                    <a:lumMod val="50000"/>
                  </a:schemeClr>
                </a:solidFill>
              </a:rPr>
              <a:t>Zakonodaja</a:t>
            </a:r>
            <a:endParaRPr lang="hr-H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Pravilnik o matični </a:t>
            </a:r>
            <a:r>
              <a:rPr lang="hr-HR" sz="2400" dirty="0" err="1">
                <a:solidFill>
                  <a:prstClr val="black"/>
                </a:solidFill>
              </a:rPr>
              <a:t>dejavnosti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in</a:t>
            </a:r>
            <a:r>
              <a:rPr lang="hr-HR" sz="2400" dirty="0">
                <a:solidFill>
                  <a:prstClr val="black"/>
                </a:solidFill>
              </a:rPr>
              <a:t> sistemu matičnih </a:t>
            </a:r>
            <a:r>
              <a:rPr lang="hr-HR" sz="2400" dirty="0" err="1">
                <a:solidFill>
                  <a:prstClr val="black"/>
                </a:solidFill>
              </a:rPr>
              <a:t>knjižnic</a:t>
            </a:r>
            <a:r>
              <a:rPr lang="hr-HR" sz="2400" dirty="0">
                <a:solidFill>
                  <a:prstClr val="black"/>
                </a:solidFill>
              </a:rPr>
              <a:t> v </a:t>
            </a:r>
            <a:r>
              <a:rPr lang="hr-HR" sz="2400" dirty="0" err="1">
                <a:solidFill>
                  <a:prstClr val="black"/>
                </a:solidFill>
              </a:rPr>
              <a:t>Republiki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Hrvaški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Pravilnik o </a:t>
            </a:r>
            <a:r>
              <a:rPr lang="hr-HR" sz="2400" dirty="0" err="1">
                <a:solidFill>
                  <a:prstClr val="black"/>
                </a:solidFill>
              </a:rPr>
              <a:t>razvidu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knjižnic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r-HR" sz="2400" dirty="0">
                <a:solidFill>
                  <a:prstClr val="black"/>
                </a:solidFill>
              </a:rPr>
              <a:t>Pravilnik o </a:t>
            </a:r>
            <a:r>
              <a:rPr lang="hr-HR" sz="2400" dirty="0" err="1">
                <a:solidFill>
                  <a:prstClr val="black"/>
                </a:solidFill>
              </a:rPr>
              <a:t>pogojih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in</a:t>
            </a:r>
            <a:r>
              <a:rPr lang="hr-HR" sz="2400" dirty="0">
                <a:solidFill>
                  <a:prstClr val="black"/>
                </a:solidFill>
              </a:rPr>
              <a:t> načinu pridobivanja </a:t>
            </a:r>
            <a:r>
              <a:rPr lang="hr-HR" sz="2400" dirty="0" err="1">
                <a:solidFill>
                  <a:prstClr val="black"/>
                </a:solidFill>
              </a:rPr>
              <a:t>strokovnih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err="1">
                <a:solidFill>
                  <a:prstClr val="black"/>
                </a:solidFill>
              </a:rPr>
              <a:t>nazivov</a:t>
            </a:r>
            <a:r>
              <a:rPr lang="hr-HR" sz="2400" dirty="0">
                <a:solidFill>
                  <a:prstClr val="black"/>
                </a:solidFill>
              </a:rPr>
              <a:t> v knjižničarski </a:t>
            </a:r>
            <a:r>
              <a:rPr lang="hr-HR" sz="2400" dirty="0" err="1">
                <a:solidFill>
                  <a:prstClr val="black"/>
                </a:solidFill>
              </a:rPr>
              <a:t>stroki</a:t>
            </a:r>
            <a:endParaRPr lang="hr-HR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sv-SE" sz="2400" dirty="0">
                <a:solidFill>
                  <a:prstClr val="black"/>
                </a:solidFill>
              </a:rPr>
              <a:t>Pravilnik o varovanju, evid</a:t>
            </a:r>
            <a:r>
              <a:rPr lang="sl-SI" sz="2400" dirty="0" err="1">
                <a:solidFill>
                  <a:prstClr val="black"/>
                </a:solidFill>
              </a:rPr>
              <a:t>entiranju</a:t>
            </a:r>
            <a:r>
              <a:rPr lang="sv-SE" sz="2400" dirty="0">
                <a:solidFill>
                  <a:prstClr val="black"/>
                </a:solidFill>
              </a:rPr>
              <a:t> in odpisu knjižničnega gradiva</a:t>
            </a:r>
            <a:endParaRPr lang="hr-HR" altLang="en-US" sz="16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/>
              <a:t>Potres </a:t>
            </a:r>
            <a:r>
              <a:rPr lang="hr-HR" altLang="en-US" dirty="0" err="1"/>
              <a:t>in</a:t>
            </a:r>
            <a:r>
              <a:rPr lang="hr-HR" altLang="en-US" dirty="0"/>
              <a:t> </a:t>
            </a:r>
            <a:r>
              <a:rPr lang="hr-HR" altLang="en-US" dirty="0" err="1"/>
              <a:t>pandemija</a:t>
            </a:r>
            <a:endParaRPr lang="hr-HR" altLang="en-US" dirty="0"/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22. 3. 2020. (nedjelja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zgodaj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zjutraj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)</a:t>
            </a:r>
            <a:endParaRPr lang="hr-HR" sz="2400" dirty="0">
              <a:latin typeface="Century Gothic" panose="020B050202020202020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5,5 magnituda potresa (7 km iz centra) </a:t>
            </a:r>
            <a:endParaRPr lang="hr-HR" sz="2400" dirty="0">
              <a:latin typeface="Century Gothic" panose="020B050202020202020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območje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mesta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Zagreb,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Zagrebške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in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Krapinsko-zagorske županije</a:t>
            </a:r>
            <a:endParaRPr lang="hr-HR" sz="2400" dirty="0">
              <a:latin typeface="Century Gothic" panose="020B050202020202020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zgodovinske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stavbe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v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središču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mesta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(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gledališča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, muzeji, fakultete,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šole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in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inštituti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)</a:t>
            </a:r>
            <a:endParaRPr lang="hr-HR" sz="2400" dirty="0">
              <a:latin typeface="Century Gothic" panose="020B050202020202020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zaprte ustanove do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ugotovitve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stopnje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poškodovanosti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in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varnosti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bivanja (zaradi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zaprtosti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brez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prometa)</a:t>
            </a:r>
            <a:endParaRPr lang="hr-HR" sz="2400" dirty="0">
              <a:latin typeface="Century Gothic" panose="020B050202020202020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hr-HR" altLang="en-US" sz="16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768" y="1667480"/>
            <a:ext cx="6569583" cy="4840134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 hasCustomPrompt="1"/>
          </p:nvPr>
        </p:nvSpPr>
        <p:spPr>
          <a:xfrm>
            <a:off x="1066800" y="642938"/>
            <a:ext cx="10058400" cy="1371600"/>
          </a:xfrm>
        </p:spPr>
        <p:txBody>
          <a:bodyPr vert="horz" lIns="91440" tIns="45720" rIns="91440" bIns="45720" anchor="ctr" anchorCtr="0"/>
          <a:lstStyle/>
          <a:p>
            <a:r>
              <a:rPr lang="hr-HR" altLang="en-US" dirty="0" err="1"/>
              <a:t>Poročilo</a:t>
            </a:r>
            <a:r>
              <a:rPr lang="hr-HR" altLang="en-US" dirty="0"/>
              <a:t> GU 31. 7. 2020.</a:t>
            </a:r>
            <a:endParaRPr lang="hr-H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>
                <a:solidFill>
                  <a:schemeClr val="bg1">
                    <a:lumMod val="50000"/>
                  </a:schemeClr>
                </a:solidFill>
              </a:rPr>
              <a:t>Potres </a:t>
            </a:r>
            <a:r>
              <a:rPr lang="hr-HR" altLang="en-US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hr-HR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altLang="en-US" dirty="0" err="1">
                <a:solidFill>
                  <a:schemeClr val="bg1">
                    <a:lumMod val="50000"/>
                  </a:schemeClr>
                </a:solidFill>
              </a:rPr>
              <a:t>pandemija</a:t>
            </a:r>
            <a:endParaRPr lang="hr-H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r>
              <a:rPr lang="hr-HR" altLang="en-US" sz="2400" dirty="0"/>
              <a:t>29. 12. 2020. potres </a:t>
            </a:r>
            <a:endParaRPr lang="hr-HR" altLang="en-US" sz="2400" dirty="0"/>
          </a:p>
          <a:p>
            <a:r>
              <a:rPr lang="hr-HR" altLang="en-US" sz="2400" dirty="0"/>
              <a:t>magnituda 6.4 (3 km od Petrinje)</a:t>
            </a:r>
            <a:endParaRPr lang="hr-HR" altLang="en-US" sz="2400" dirty="0"/>
          </a:p>
          <a:p>
            <a:endParaRPr lang="hr-HR" altLang="en-US" sz="2400" dirty="0"/>
          </a:p>
          <a:p>
            <a:r>
              <a:rPr lang="hr-HR" altLang="en-US" sz="2400" dirty="0"/>
              <a:t>Sisačko-moslavačka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Karlovačka županija</a:t>
            </a:r>
            <a:endParaRPr lang="hr-HR" altLang="en-US" sz="2400" dirty="0"/>
          </a:p>
          <a:p>
            <a:r>
              <a:rPr lang="hr-HR" altLang="en-US" sz="2400" dirty="0"/>
              <a:t>pet </a:t>
            </a:r>
            <a:r>
              <a:rPr lang="hr-HR" altLang="en-US" sz="2400" dirty="0" err="1"/>
              <a:t>županij</a:t>
            </a:r>
            <a:r>
              <a:rPr lang="hr-HR" altLang="en-US" sz="2400" dirty="0"/>
              <a:t> na </a:t>
            </a:r>
            <a:r>
              <a:rPr lang="hr-HR" altLang="en-US" sz="2400" dirty="0" err="1"/>
              <a:t>Hrvaškem</a:t>
            </a:r>
            <a:r>
              <a:rPr lang="hr-HR" altLang="en-US" sz="2400" dirty="0"/>
              <a:t> (3+2)</a:t>
            </a:r>
            <a:endParaRPr lang="hr-HR" altLang="en-US" sz="2400" dirty="0"/>
          </a:p>
          <a:p>
            <a:r>
              <a:rPr lang="hr-HR" altLang="en-US" sz="2400" dirty="0" err="1"/>
              <a:t>poleg</a:t>
            </a:r>
            <a:r>
              <a:rPr lang="hr-HR" altLang="en-US" sz="2400" dirty="0"/>
              <a:t> </a:t>
            </a:r>
            <a:r>
              <a:rPr lang="hr-HR" altLang="en-US" sz="2400" dirty="0" err="1"/>
              <a:t>celotne</a:t>
            </a:r>
            <a:r>
              <a:rPr lang="hr-HR" altLang="en-US" sz="2400" dirty="0"/>
              <a:t> </a:t>
            </a:r>
            <a:r>
              <a:rPr lang="hr-HR" altLang="en-US" sz="2400" dirty="0" err="1"/>
              <a:t>Hrvaške</a:t>
            </a:r>
            <a:r>
              <a:rPr lang="hr-HR" altLang="en-US" sz="2400" dirty="0"/>
              <a:t> </a:t>
            </a:r>
            <a:r>
              <a:rPr lang="hr-HR" altLang="en-US" sz="2400" dirty="0" err="1"/>
              <a:t>so</a:t>
            </a:r>
            <a:r>
              <a:rPr lang="hr-HR" altLang="en-US" sz="2400" dirty="0"/>
              <a:t> potres </a:t>
            </a:r>
            <a:r>
              <a:rPr lang="hr-HR" altLang="en-US" sz="2400" dirty="0" err="1"/>
              <a:t>čutili</a:t>
            </a:r>
            <a:r>
              <a:rPr lang="hr-HR" altLang="en-US" sz="2400" dirty="0"/>
              <a:t> </a:t>
            </a:r>
            <a:r>
              <a:rPr lang="hr-HR" altLang="en-US" sz="2400" dirty="0" err="1"/>
              <a:t>tudi</a:t>
            </a:r>
            <a:r>
              <a:rPr lang="hr-HR" altLang="en-US" sz="2400" dirty="0"/>
              <a:t> v </a:t>
            </a:r>
            <a:r>
              <a:rPr lang="hr-HR" altLang="en-US" sz="2400" dirty="0" err="1"/>
              <a:t>delih</a:t>
            </a:r>
            <a:r>
              <a:rPr lang="hr-HR" altLang="en-US" sz="2400" dirty="0"/>
              <a:t> </a:t>
            </a:r>
            <a:r>
              <a:rPr lang="hr-HR" altLang="en-US" sz="2400" dirty="0" err="1"/>
              <a:t>Avstrije</a:t>
            </a:r>
            <a:r>
              <a:rPr lang="hr-HR" altLang="en-US" sz="2400" dirty="0"/>
              <a:t>, Bosne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Hercegovine, </a:t>
            </a:r>
            <a:r>
              <a:rPr lang="hr-HR" altLang="en-US" sz="2400" dirty="0" err="1"/>
              <a:t>Črne</a:t>
            </a:r>
            <a:r>
              <a:rPr lang="hr-HR" altLang="en-US" sz="2400" dirty="0"/>
              <a:t> gore, Češke, Italije, Madžarske, </a:t>
            </a:r>
            <a:r>
              <a:rPr lang="hr-HR" altLang="en-US" sz="2400" dirty="0" err="1"/>
              <a:t>Nemčije</a:t>
            </a:r>
            <a:r>
              <a:rPr lang="hr-HR" altLang="en-US" sz="2400" dirty="0"/>
              <a:t>, </a:t>
            </a:r>
            <a:r>
              <a:rPr lang="hr-HR" altLang="en-US" sz="2400" dirty="0" err="1"/>
              <a:t>Romunije</a:t>
            </a:r>
            <a:r>
              <a:rPr lang="hr-HR" altLang="en-US" sz="2400" dirty="0"/>
              <a:t>, </a:t>
            </a:r>
            <a:r>
              <a:rPr lang="hr-HR" altLang="en-US" sz="2400" dirty="0" err="1"/>
              <a:t>Slovaške</a:t>
            </a:r>
            <a:r>
              <a:rPr lang="hr-HR" altLang="en-US" sz="2400" dirty="0"/>
              <a:t>, Slovenije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Srbije</a:t>
            </a:r>
            <a:endParaRPr lang="hr-HR" altLang="en-US" sz="24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>
                <a:solidFill>
                  <a:schemeClr val="bg1">
                    <a:lumMod val="50000"/>
                  </a:schemeClr>
                </a:solidFill>
              </a:rPr>
              <a:t>Potres </a:t>
            </a:r>
            <a:r>
              <a:rPr lang="hr-HR" altLang="en-US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hr-HR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altLang="en-US" dirty="0" err="1">
                <a:solidFill>
                  <a:schemeClr val="bg1">
                    <a:lumMod val="50000"/>
                  </a:schemeClr>
                </a:solidFill>
              </a:rPr>
              <a:t>pandemija</a:t>
            </a:r>
            <a:endParaRPr lang="hr-H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r>
              <a:rPr lang="hr-HR" altLang="en-US" sz="2400" dirty="0"/>
              <a:t>dodatna </a:t>
            </a:r>
            <a:r>
              <a:rPr lang="hr-HR" altLang="en-US" sz="2400" dirty="0" err="1"/>
              <a:t>škoda</a:t>
            </a:r>
            <a:r>
              <a:rPr lang="hr-HR" altLang="en-US" sz="2400" dirty="0"/>
              <a:t> v Zagrebu</a:t>
            </a:r>
            <a:endParaRPr lang="hr-HR" altLang="en-US" sz="2400" dirty="0"/>
          </a:p>
          <a:p>
            <a:r>
              <a:rPr lang="hr-HR" altLang="en-US" sz="2400" dirty="0" err="1"/>
              <a:t>povečano</a:t>
            </a:r>
            <a:r>
              <a:rPr lang="hr-HR" altLang="en-US" sz="2400" dirty="0"/>
              <a:t> </a:t>
            </a:r>
            <a:r>
              <a:rPr lang="hr-HR" altLang="en-US" sz="2400" dirty="0" err="1"/>
              <a:t>število</a:t>
            </a:r>
            <a:r>
              <a:rPr lang="hr-HR" altLang="en-US" sz="2400" dirty="0"/>
              <a:t> </a:t>
            </a:r>
            <a:r>
              <a:rPr lang="hr-HR" altLang="en-US" sz="2400" dirty="0" err="1"/>
              <a:t>šol</a:t>
            </a:r>
            <a:r>
              <a:rPr lang="hr-HR" altLang="en-US" sz="2400" dirty="0"/>
              <a:t> potrebnih </a:t>
            </a:r>
            <a:r>
              <a:rPr lang="hr-HR" altLang="en-US" sz="2400" dirty="0" err="1"/>
              <a:t>celovite</a:t>
            </a:r>
            <a:r>
              <a:rPr lang="hr-HR" altLang="en-US" sz="2400" dirty="0"/>
              <a:t> rekonstrukcije, gradnje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statične </a:t>
            </a:r>
            <a:r>
              <a:rPr lang="hr-HR" altLang="en-US" sz="2400" dirty="0" err="1"/>
              <a:t>prenove</a:t>
            </a:r>
            <a:endParaRPr lang="hr-HR" altLang="en-US" sz="2400" dirty="0"/>
          </a:p>
          <a:p>
            <a:r>
              <a:rPr lang="hr-HR" altLang="en-US" sz="2400" i="1" dirty="0" err="1"/>
              <a:t>Poročilo</a:t>
            </a:r>
            <a:r>
              <a:rPr lang="hr-HR" altLang="en-US" sz="2400" i="1" dirty="0"/>
              <a:t> o škodi na </a:t>
            </a:r>
            <a:r>
              <a:rPr lang="hr-HR" altLang="en-US" sz="2400" i="1" dirty="0" err="1"/>
              <a:t>izobraževalnih</a:t>
            </a:r>
            <a:r>
              <a:rPr lang="hr-HR" altLang="en-US" sz="2400" i="1" dirty="0"/>
              <a:t> </a:t>
            </a:r>
            <a:r>
              <a:rPr lang="hr-HR" altLang="en-US" sz="2400" i="1" dirty="0" err="1"/>
              <a:t>objektih</a:t>
            </a:r>
            <a:r>
              <a:rPr lang="hr-HR" altLang="en-US" sz="2400" i="1" dirty="0"/>
              <a:t> </a:t>
            </a:r>
            <a:r>
              <a:rPr lang="hr-HR" altLang="en-US" sz="2400" i="1" dirty="0" err="1"/>
              <a:t>Mestnega</a:t>
            </a:r>
            <a:r>
              <a:rPr lang="hr-HR" altLang="en-US" sz="2400" i="1" dirty="0"/>
              <a:t> </a:t>
            </a:r>
            <a:r>
              <a:rPr lang="hr-HR" altLang="en-US" sz="2400" i="1" dirty="0" err="1"/>
              <a:t>urada</a:t>
            </a:r>
            <a:r>
              <a:rPr lang="hr-HR" altLang="en-US" sz="2400" i="1" dirty="0"/>
              <a:t> za </a:t>
            </a:r>
            <a:r>
              <a:rPr lang="hr-HR" altLang="en-US" sz="2400" i="1" dirty="0" err="1"/>
              <a:t>šolstvo</a:t>
            </a:r>
            <a:r>
              <a:rPr lang="hr-HR" altLang="en-US" sz="2400" i="1" dirty="0"/>
              <a:t> </a:t>
            </a:r>
            <a:r>
              <a:rPr lang="hr-HR" altLang="en-US" sz="2400" i="1" dirty="0" err="1"/>
              <a:t>mesta</a:t>
            </a:r>
            <a:r>
              <a:rPr lang="hr-HR" altLang="en-US" sz="2400" i="1" dirty="0"/>
              <a:t> Zagreb</a:t>
            </a:r>
            <a:endParaRPr lang="hr-HR" altLang="en-US" sz="2400" i="1" dirty="0"/>
          </a:p>
          <a:p>
            <a:r>
              <a:rPr lang="hr-HR" altLang="en-US" sz="2400" dirty="0" err="1"/>
              <a:t>neuporabne</a:t>
            </a:r>
            <a:r>
              <a:rPr lang="hr-HR" altLang="en-US" sz="2400" dirty="0"/>
              <a:t> ali </a:t>
            </a:r>
            <a:r>
              <a:rPr lang="hr-HR" altLang="en-US" sz="2400" dirty="0" err="1"/>
              <a:t>delno</a:t>
            </a:r>
            <a:r>
              <a:rPr lang="hr-HR" altLang="en-US" sz="2400" dirty="0"/>
              <a:t> </a:t>
            </a:r>
            <a:r>
              <a:rPr lang="hr-HR" altLang="en-US" sz="2400" dirty="0" err="1"/>
              <a:t>neuporabne</a:t>
            </a:r>
            <a:r>
              <a:rPr lang="hr-HR" altLang="en-US" sz="2400" dirty="0"/>
              <a:t> knjižnice (</a:t>
            </a:r>
            <a:r>
              <a:rPr lang="hr-HR" altLang="en-US" sz="2400" dirty="0" err="1"/>
              <a:t>razpoke</a:t>
            </a:r>
            <a:r>
              <a:rPr lang="hr-HR" altLang="en-US" sz="2400" dirty="0"/>
              <a:t> na </a:t>
            </a:r>
            <a:r>
              <a:rPr lang="hr-HR" altLang="en-US" sz="2400" dirty="0" err="1"/>
              <a:t>stenah</a:t>
            </a:r>
            <a:r>
              <a:rPr lang="hr-HR" altLang="en-US" sz="2400" dirty="0"/>
              <a:t>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</a:t>
            </a:r>
            <a:r>
              <a:rPr lang="hr-HR" altLang="en-US" sz="2400" dirty="0" err="1"/>
              <a:t>stropih</a:t>
            </a:r>
            <a:r>
              <a:rPr lang="hr-HR" altLang="en-US" sz="2400" dirty="0"/>
              <a:t>; </a:t>
            </a:r>
            <a:r>
              <a:rPr lang="hr-HR" altLang="en-US" sz="2400" dirty="0" err="1"/>
              <a:t>pohištvo</a:t>
            </a:r>
            <a:r>
              <a:rPr lang="hr-HR" altLang="en-US" sz="2400" dirty="0"/>
              <a:t>, oprema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</a:t>
            </a:r>
            <a:r>
              <a:rPr lang="hr-HR" altLang="en-US" sz="2400" dirty="0" err="1"/>
              <a:t>materiali</a:t>
            </a:r>
            <a:r>
              <a:rPr lang="hr-HR" altLang="en-US" sz="2400" dirty="0"/>
              <a:t> </a:t>
            </a:r>
            <a:r>
              <a:rPr lang="hr-HR" altLang="en-US" sz="2400" dirty="0" err="1"/>
              <a:t>večinoma</a:t>
            </a:r>
            <a:r>
              <a:rPr lang="hr-HR" altLang="en-US" sz="2400" dirty="0"/>
              <a:t> </a:t>
            </a:r>
            <a:r>
              <a:rPr lang="hr-HR" altLang="en-US" sz="2400" dirty="0" err="1"/>
              <a:t>nepoškodovani</a:t>
            </a:r>
            <a:r>
              <a:rPr lang="hr-HR" altLang="en-US" sz="2400" dirty="0"/>
              <a:t>)</a:t>
            </a:r>
            <a:endParaRPr lang="hr-HR" altLang="en-US" sz="24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r>
              <a:rPr lang="hr-HR" altLang="en-US" dirty="0" err="1"/>
              <a:t>Zahteven</a:t>
            </a:r>
            <a:r>
              <a:rPr lang="hr-HR" altLang="en-US" dirty="0"/>
              <a:t> čas 2021. - </a:t>
            </a:r>
            <a:endParaRPr lang="hr-HR" altLang="en-US" dirty="0"/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knjižničarji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Century Gothic" panose="020B0502020202020204" charset="0"/>
                <a:cs typeface="Times New Roman" panose="02020603050405020304" pitchFamily="18" charset="0"/>
              </a:rPr>
              <a:t>osebno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prizadeti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v potresu (začasno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izseljeni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iz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poškodovanih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hiš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in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stanovanj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...)</a:t>
            </a:r>
            <a:endParaRPr lang="hr-HR" sz="2400" dirty="0">
              <a:latin typeface="Century Gothic" panose="020B050202020202020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delo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v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knjižnicah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nemogoče</a:t>
            </a:r>
            <a:endParaRPr lang="hr-HR" sz="2400" dirty="0">
              <a:latin typeface="Century Gothic" panose="020B050202020202020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b="1" dirty="0">
                <a:latin typeface="Century Gothic" panose="020B0502020202020204" charset="0"/>
                <a:cs typeface="Times New Roman" panose="02020603050405020304" pitchFamily="18" charset="0"/>
              </a:rPr>
              <a:t>organizacija </a:t>
            </a:r>
            <a:r>
              <a:rPr lang="hr-HR" sz="2400" b="1" dirty="0" err="1">
                <a:latin typeface="Century Gothic" panose="020B0502020202020204" charset="0"/>
                <a:cs typeface="Times New Roman" panose="02020603050405020304" pitchFamily="18" charset="0"/>
              </a:rPr>
              <a:t>knjižničnega</a:t>
            </a:r>
            <a:r>
              <a:rPr lang="hr-HR" sz="2400" b="1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Century Gothic" panose="020B0502020202020204" charset="0"/>
                <a:cs typeface="Times New Roman" panose="02020603050405020304" pitchFamily="18" charset="0"/>
              </a:rPr>
              <a:t>dela</a:t>
            </a:r>
            <a:r>
              <a:rPr lang="hr-HR" sz="2400" b="1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in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študija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na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daljavo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(</a:t>
            </a:r>
            <a:r>
              <a:rPr lang="hr-HR" sz="2400" i="1" dirty="0">
                <a:latin typeface="Century Gothic" panose="020B0502020202020204" charset="0"/>
                <a:cs typeface="Times New Roman" panose="02020603050405020304" pitchFamily="18" charset="0"/>
              </a:rPr>
              <a:t>online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)</a:t>
            </a:r>
            <a:endParaRPr lang="hr-HR" sz="2400" dirty="0">
              <a:latin typeface="Century Gothic" panose="020B050202020202020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konec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šolskega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leta -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vpisi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v srednje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šole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, literatura za opravljanje mature,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vpisi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na fakultete</a:t>
            </a:r>
            <a:endParaRPr lang="hr-HR" sz="2400" dirty="0">
              <a:latin typeface="Century Gothic" panose="020B050202020202020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zaradi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zagotavljanja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varnosti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nemogoče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reševanje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knjižnične opreme </a:t>
            </a:r>
            <a:r>
              <a:rPr lang="hr-HR" sz="2400" dirty="0" err="1">
                <a:latin typeface="Century Gothic" panose="020B0502020202020204" charset="0"/>
                <a:cs typeface="Times New Roman" panose="02020603050405020304" pitchFamily="18" charset="0"/>
              </a:rPr>
              <a:t>in</a:t>
            </a:r>
            <a:r>
              <a:rPr lang="hr-HR" sz="2400" dirty="0">
                <a:latin typeface="Century Gothic" panose="020B0502020202020204" charset="0"/>
                <a:cs typeface="Times New Roman" panose="02020603050405020304" pitchFamily="18" charset="0"/>
              </a:rPr>
              <a:t> gradiva</a:t>
            </a:r>
            <a:endParaRPr lang="hr-HR" altLang="en-US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endParaRPr lang="hr-HR" altLang="en-US" dirty="0"/>
          </a:p>
        </p:txBody>
      </p:sp>
      <p:sp>
        <p:nvSpPr>
          <p:cNvPr id="19458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anchor="t" anchorCtr="0"/>
          <a:lstStyle/>
          <a:p>
            <a:r>
              <a:rPr lang="hr-HR" altLang="en-US" sz="2400" dirty="0" err="1"/>
              <a:t>osnovnošolske</a:t>
            </a:r>
            <a:r>
              <a:rPr lang="hr-HR" altLang="en-US" sz="2400" dirty="0"/>
              <a:t> knjižnice </a:t>
            </a:r>
            <a:r>
              <a:rPr lang="hr-HR" altLang="en-US" sz="2400" dirty="0" err="1"/>
              <a:t>so</a:t>
            </a:r>
            <a:r>
              <a:rPr lang="hr-HR" altLang="en-US" sz="2400" dirty="0"/>
              <a:t> </a:t>
            </a:r>
            <a:r>
              <a:rPr lang="hr-HR" altLang="en-US" sz="2400" dirty="0" err="1"/>
              <a:t>delovale</a:t>
            </a:r>
            <a:r>
              <a:rPr lang="hr-HR" altLang="en-US" sz="2400" dirty="0"/>
              <a:t> na 5-7 </a:t>
            </a:r>
            <a:r>
              <a:rPr lang="hr-HR" altLang="en-US" sz="2400" dirty="0" err="1"/>
              <a:t>lokacijah</a:t>
            </a:r>
            <a:endParaRPr lang="hr-HR" altLang="en-US" sz="2400" dirty="0"/>
          </a:p>
          <a:p>
            <a:r>
              <a:rPr lang="pl-PL" altLang="en-US" sz="2400" dirty="0"/>
              <a:t>srednje šole na 1-2 lokacijah</a:t>
            </a:r>
            <a:endParaRPr lang="pl-PL" altLang="en-US" sz="2400" dirty="0"/>
          </a:p>
          <a:p>
            <a:endParaRPr lang="hr-HR" altLang="en-US" sz="2400" dirty="0"/>
          </a:p>
          <a:p>
            <a:pPr marL="0" indent="0">
              <a:buNone/>
            </a:pPr>
            <a:r>
              <a:rPr lang="hr-HR" altLang="en-US" sz="2400" b="1" i="1" dirty="0"/>
              <a:t>Post </a:t>
            </a:r>
            <a:r>
              <a:rPr lang="hr-HR" altLang="en-US" sz="2400" b="1" i="1" dirty="0" err="1"/>
              <a:t>festum</a:t>
            </a:r>
            <a:r>
              <a:rPr lang="hr-HR" altLang="en-US" sz="2400" b="1" i="1" dirty="0"/>
              <a:t> - Zagreb</a:t>
            </a:r>
            <a:endParaRPr lang="hr-HR" altLang="en-US" sz="2400" b="1" i="1" dirty="0"/>
          </a:p>
          <a:p>
            <a:r>
              <a:rPr lang="hr-HR" altLang="en-US" sz="2400" dirty="0" err="1"/>
              <a:t>vse</a:t>
            </a:r>
            <a:r>
              <a:rPr lang="hr-HR" altLang="en-US" sz="2400" dirty="0"/>
              <a:t> </a:t>
            </a:r>
            <a:r>
              <a:rPr lang="hr-HR" altLang="en-US" sz="2400" i="1" dirty="0"/>
              <a:t>rumene</a:t>
            </a:r>
            <a:r>
              <a:rPr lang="hr-HR" altLang="en-US" sz="2400" dirty="0"/>
              <a:t> </a:t>
            </a:r>
            <a:r>
              <a:rPr lang="hr-HR" altLang="en-US" sz="2400" dirty="0" err="1"/>
              <a:t>šolske</a:t>
            </a:r>
            <a:r>
              <a:rPr lang="hr-HR" altLang="en-US" sz="2400" dirty="0"/>
              <a:t> knjižnice (24) </a:t>
            </a:r>
            <a:r>
              <a:rPr lang="hr-HR" altLang="en-US" sz="2400" dirty="0" err="1"/>
              <a:t>so</a:t>
            </a:r>
            <a:r>
              <a:rPr lang="hr-HR" altLang="en-US" sz="2400" dirty="0"/>
              <a:t> ​​bile </a:t>
            </a:r>
            <a:r>
              <a:rPr lang="hr-HR" altLang="en-US" sz="2400" dirty="0" err="1"/>
              <a:t>urejene</a:t>
            </a:r>
            <a:r>
              <a:rPr lang="hr-HR" altLang="en-US" sz="2400" dirty="0"/>
              <a:t> v letu 2022 oz. V  začetku leta 2023</a:t>
            </a:r>
            <a:endParaRPr lang="hr-HR" altLang="en-US" sz="2400" dirty="0"/>
          </a:p>
          <a:p>
            <a:r>
              <a:rPr lang="hr-HR" altLang="en-US" sz="2400" dirty="0"/>
              <a:t>od </a:t>
            </a:r>
            <a:r>
              <a:rPr lang="hr-HR" altLang="en-US" sz="2400" i="1" dirty="0" err="1"/>
              <a:t>rdečih</a:t>
            </a:r>
            <a:r>
              <a:rPr lang="hr-HR" altLang="en-US" sz="2400" dirty="0"/>
              <a:t> je ostala </a:t>
            </a:r>
            <a:r>
              <a:rPr lang="hr-HR" altLang="en-US" sz="2400" dirty="0" err="1"/>
              <a:t>še</a:t>
            </a:r>
            <a:r>
              <a:rPr lang="hr-HR" altLang="en-US" sz="2400" dirty="0"/>
              <a:t> </a:t>
            </a:r>
            <a:r>
              <a:rPr lang="hr-HR" altLang="en-US" sz="2400" dirty="0" err="1"/>
              <a:t>ena</a:t>
            </a:r>
            <a:r>
              <a:rPr lang="hr-HR" altLang="en-US" sz="2400" dirty="0"/>
              <a:t> osnovna </a:t>
            </a:r>
            <a:r>
              <a:rPr lang="hr-HR" altLang="en-US" sz="2400" dirty="0" err="1"/>
              <a:t>šola</a:t>
            </a:r>
            <a:r>
              <a:rPr lang="hr-HR" altLang="en-US" sz="2400" dirty="0"/>
              <a:t> </a:t>
            </a:r>
            <a:r>
              <a:rPr lang="hr-HR" altLang="en-US" sz="2400" dirty="0" err="1"/>
              <a:t>in</a:t>
            </a:r>
            <a:r>
              <a:rPr lang="hr-HR" altLang="en-US" sz="2400" dirty="0"/>
              <a:t> 4 srednje </a:t>
            </a:r>
            <a:r>
              <a:rPr lang="hr-HR" altLang="en-US" sz="2400" dirty="0" err="1"/>
              <a:t>šole</a:t>
            </a:r>
            <a:r>
              <a:rPr lang="hr-HR" altLang="en-US" sz="2400" dirty="0"/>
              <a:t> (od 7)</a:t>
            </a:r>
            <a:endParaRPr lang="hr-HR" altLang="en-US" sz="2400" dirty="0"/>
          </a:p>
        </p:txBody>
      </p:sp>
      <p:pic>
        <p:nvPicPr>
          <p:cNvPr id="19459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355600"/>
            <a:ext cx="747712" cy="77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p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Dizajn u stilu Savon</Template>
  <TotalTime>0</TotalTime>
  <Words>8598</Words>
  <Application>WPS Presentation</Application>
  <PresentationFormat>Široki zaslon</PresentationFormat>
  <Paragraphs>258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SimSun</vt:lpstr>
      <vt:lpstr>Wingdings</vt:lpstr>
      <vt:lpstr>Century Gothic</vt:lpstr>
      <vt:lpstr>Garamond</vt:lpstr>
      <vt:lpstr>Calibri</vt:lpstr>
      <vt:lpstr>Times New Roman</vt:lpstr>
      <vt:lpstr>Microsoft YaHei</vt:lpstr>
      <vt:lpstr>Arial Unicode MS</vt:lpstr>
      <vt:lpstr>Cambria</vt:lpstr>
      <vt:lpstr>Sapun</vt:lpstr>
      <vt:lpstr>STANJE IN IZZIVI ŠOLSKIH KNJIŽNIC NA HRVAŠKEM</vt:lpstr>
      <vt:lpstr>Zakonodaja</vt:lpstr>
      <vt:lpstr>Zakonodaja</vt:lpstr>
      <vt:lpstr>Potres in pandemija</vt:lpstr>
      <vt:lpstr>Poročilo GU 31. 7. 2020.</vt:lpstr>
      <vt:lpstr>Potres in pandemija</vt:lpstr>
      <vt:lpstr>Potres in pandemija</vt:lpstr>
      <vt:lpstr>Zahteven čas 2021. - </vt:lpstr>
      <vt:lpstr>PowerPoint 演示文稿</vt:lpstr>
      <vt:lpstr>PowerPoint 演示文稿</vt:lpstr>
      <vt:lpstr>Sistem matičnih knjižnic na Hrvaškem</vt:lpstr>
      <vt:lpstr>Šolske knjižnice na Hrvaškem</vt:lpstr>
      <vt:lpstr>PowerPoint 演示文稿</vt:lpstr>
      <vt:lpstr>PowerPoint 演示文稿</vt:lpstr>
      <vt:lpstr>Knijžnične zbirke v šolskih knjižnicah</vt:lpstr>
      <vt:lpstr>Nabava v školskih knjižnic</vt:lpstr>
      <vt:lpstr>Matična i razvojna služba (KGZ) Grad Zagreb i Zagrebačka županija</vt:lpstr>
      <vt:lpstr>Ustanovitelji</vt:lpstr>
      <vt:lpstr>Financiranje šolskih knjižnic</vt:lpstr>
      <vt:lpstr>Ministrstvo za znanost in izobraževanje </vt:lpstr>
      <vt:lpstr>Grad Zagreb</vt:lpstr>
      <vt:lpstr>Predlagani model financiranja MRS</vt:lpstr>
      <vt:lpstr>Financiranje v praksi – Grad Zagreb</vt:lpstr>
      <vt:lpstr>Izzivi</vt:lpstr>
      <vt:lpstr>Standard za šolske knjižnice</vt:lpstr>
      <vt:lpstr>Ustanovitelji</vt:lpstr>
      <vt:lpstr>literatura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financiranja školskih knjižnica u suradnji s matičnom i razvojnom službom</dc:title>
  <dc:creator>Alka</dc:creator>
  <cp:lastModifiedBy>astropnik</cp:lastModifiedBy>
  <cp:revision>131</cp:revision>
  <dcterms:created xsi:type="dcterms:W3CDTF">2023-09-26T11:18:00Z</dcterms:created>
  <dcterms:modified xsi:type="dcterms:W3CDTF">2023-11-24T08:37:50Z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09C14B732F9140AA913283EE851609E7_13</vt:lpwstr>
  </property>
  <property fmtid="{D5CDD505-2E9C-101B-9397-08002B2CF9AE}" pid="4" name="KSOProductBuildVer">
    <vt:lpwstr>1033-12.2.0.13306</vt:lpwstr>
  </property>
</Properties>
</file>